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70" r:id="rId6"/>
    <p:sldId id="269" r:id="rId7"/>
    <p:sldId id="274" r:id="rId8"/>
    <p:sldId id="275" r:id="rId9"/>
    <p:sldId id="262" r:id="rId10"/>
    <p:sldId id="263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4" r:id="rId19"/>
    <p:sldId id="285" r:id="rId20"/>
    <p:sldId id="286" r:id="rId21"/>
    <p:sldId id="287" r:id="rId22"/>
    <p:sldId id="288" r:id="rId23"/>
  </p:sldIdLst>
  <p:sldSz cx="12192000" cy="6858000"/>
  <p:notesSz cx="6797675" cy="9928225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Quattrocento Sans" panose="020B0604020202020204" charset="0"/>
      <p:regular r:id="rId29"/>
    </p:embeddedFont>
    <p:embeddedFont>
      <p:font typeface="MiSans" panose="020B0604020202020204" charset="-122"/>
      <p:regular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99FF"/>
    <a:srgbClr val="FF5050"/>
    <a:srgbClr val="0000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433" autoAdjust="0"/>
  </p:normalViewPr>
  <p:slideViewPr>
    <p:cSldViewPr snapToGrid="0" snapToObjects="1">
      <p:cViewPr varScale="1">
        <p:scale>
          <a:sx n="112" d="100"/>
          <a:sy n="112" d="100"/>
        </p:scale>
        <p:origin x="5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52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kfl2.nalog.ru/lkf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ages.skyscrapercenter.com/eba595cf188c02bd3d6a8cc1bbc83536c00a30bd.jpg"/>
          <p:cNvPicPr>
            <a:picLocks noChangeAspect="1"/>
          </p:cNvPicPr>
          <p:nvPr/>
        </p:nvPicPr>
        <p:blipFill>
          <a:blip r:embed="rId3">
            <a:alphaModFix amt="20000"/>
          </a:blip>
          <a:srcRect t="7685" b="768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5670">
                <a:srgbClr val="4299E1"/>
              </a:gs>
              <a:gs pos="4372">
                <a:srgbClr val="4299E1"/>
              </a:gs>
              <a:gs pos="11000">
                <a:srgbClr val="4299E1"/>
              </a:gs>
              <a:gs pos="85000">
                <a:srgbClr val="4299E1"/>
              </a:gs>
              <a:gs pos="90000">
                <a:srgbClr val="2B6CB0"/>
              </a:gs>
              <a:gs pos="95000">
                <a:srgbClr val="1A365D"/>
              </a:gs>
              <a:gs pos="100000">
                <a:srgbClr val="1A365D"/>
              </a:gs>
            </a:gsLst>
            <a:lin ang="2700000" scaled="1"/>
          </a:gradFill>
          <a:ln/>
        </p:spPr>
      </p:sp>
      <p:sp>
        <p:nvSpPr>
          <p:cNvPr id="6" name="Text 3"/>
          <p:cNvSpPr/>
          <p:nvPr/>
        </p:nvSpPr>
        <p:spPr>
          <a:xfrm>
            <a:off x="528637" y="2046123"/>
            <a:ext cx="10889950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48000">
              <a:lnSpc>
                <a:spcPct val="100000"/>
              </a:lnSpc>
            </a:pPr>
            <a:r>
              <a:rPr lang="en-US" sz="4000" b="1" kern="1000" dirty="0" err="1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Памятка</a:t>
            </a:r>
            <a:r>
              <a:rPr lang="ru-RU" sz="4000" b="1" kern="1000" dirty="0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4000" b="1" kern="1000" dirty="0" err="1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для</a:t>
            </a:r>
            <a:r>
              <a:rPr lang="en-US" sz="4000" b="1" kern="1000" dirty="0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4000" b="1" kern="10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граждан, </a:t>
            </a:r>
            <a:endParaRPr lang="ru-RU" sz="4000" b="1" kern="1000" dirty="0" smtClean="0">
              <a:solidFill>
                <a:srgbClr val="FFFFFF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  <a:p>
            <a:pPr defTabSz="648000">
              <a:lnSpc>
                <a:spcPct val="100000"/>
              </a:lnSpc>
            </a:pPr>
            <a:r>
              <a:rPr lang="ru-RU" sz="4000" b="1" kern="1000" dirty="0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</a:t>
            </a:r>
            <a:r>
              <a:rPr lang="en-US" sz="4000" b="1" kern="1000" dirty="0" err="1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оступающих</a:t>
            </a:r>
            <a:endParaRPr lang="en-US" sz="4000" kern="1000" dirty="0"/>
          </a:p>
          <a:p>
            <a:pPr defTabSz="648000">
              <a:lnSpc>
                <a:spcPct val="100000"/>
              </a:lnSpc>
            </a:pPr>
            <a:r>
              <a:rPr lang="en-US" sz="4000" b="1" kern="1000" dirty="0" err="1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на</a:t>
            </a:r>
            <a:r>
              <a:rPr lang="en-US" sz="4000" b="1" kern="10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4000" b="1" kern="1000" dirty="0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государственную </a:t>
            </a:r>
            <a:r>
              <a:rPr lang="en-US" sz="4000" b="1" kern="1000" dirty="0" err="1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гражданскую</a:t>
            </a:r>
            <a:r>
              <a:rPr lang="en-US" sz="4000" b="1" kern="1000" dirty="0" smtClean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4000" b="1" kern="1000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службу</a:t>
            </a:r>
            <a:endParaRPr lang="en-US" sz="4000" kern="1000" dirty="0"/>
          </a:p>
        </p:txBody>
      </p:sp>
      <p:sp>
        <p:nvSpPr>
          <p:cNvPr id="7" name="Shape 4"/>
          <p:cNvSpPr/>
          <p:nvPr/>
        </p:nvSpPr>
        <p:spPr>
          <a:xfrm>
            <a:off x="5334000" y="4276725"/>
            <a:ext cx="1524000" cy="57150"/>
          </a:xfrm>
          <a:custGeom>
            <a:avLst/>
            <a:gdLst/>
            <a:ahLst/>
            <a:cxnLst/>
            <a:rect l="l" t="t" r="r" b="b"/>
            <a:pathLst>
              <a:path w="1524000" h="57150">
                <a:moveTo>
                  <a:pt x="28575" y="0"/>
                </a:moveTo>
                <a:lnTo>
                  <a:pt x="1495425" y="0"/>
                </a:lnTo>
                <a:cubicBezTo>
                  <a:pt x="1511196" y="0"/>
                  <a:pt x="1524000" y="12804"/>
                  <a:pt x="1524000" y="28575"/>
                </a:cubicBezTo>
                <a:lnTo>
                  <a:pt x="1524000" y="28575"/>
                </a:lnTo>
                <a:cubicBezTo>
                  <a:pt x="1524000" y="44346"/>
                  <a:pt x="1511196" y="57150"/>
                  <a:pt x="149542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8" name="Text 5"/>
          <p:cNvSpPr/>
          <p:nvPr/>
        </p:nvSpPr>
        <p:spPr>
          <a:xfrm>
            <a:off x="416494" y="5334000"/>
            <a:ext cx="64008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5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Оформление справки о доходах, расходах, об имуществе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5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 обязательствах имущественного характера</a:t>
            </a:r>
            <a:endParaRPr lang="en-US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369862"/>
            <a:ext cx="4682134" cy="10303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403" y="555792"/>
            <a:ext cx="4243184" cy="6645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637" y="4495036"/>
            <a:ext cx="1219306" cy="4571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4680" y="5948100"/>
            <a:ext cx="999831" cy="49991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63314" y="571500"/>
            <a:ext cx="571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01266" y="361950"/>
            <a:ext cx="1066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 отношении кого представляются сведения?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0056" y="939124"/>
            <a:ext cx="1219200" cy="57150"/>
          </a:xfrm>
          <a:custGeom>
            <a:avLst/>
            <a:gdLst/>
            <a:ahLst/>
            <a:cxnLst/>
            <a:rect l="l" t="t" r="r" b="b"/>
            <a:pathLst>
              <a:path w="1219200" h="57150">
                <a:moveTo>
                  <a:pt x="28575" y="0"/>
                </a:moveTo>
                <a:lnTo>
                  <a:pt x="1190625" y="0"/>
                </a:lnTo>
                <a:cubicBezTo>
                  <a:pt x="1206396" y="0"/>
                  <a:pt x="1219200" y="12804"/>
                  <a:pt x="1219200" y="28575"/>
                </a:cubicBezTo>
                <a:lnTo>
                  <a:pt x="1219200" y="28575"/>
                </a:lnTo>
                <a:cubicBezTo>
                  <a:pt x="1219200" y="44346"/>
                  <a:pt x="1206396" y="57150"/>
                  <a:pt x="119062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Shape 4"/>
          <p:cNvSpPr/>
          <p:nvPr/>
        </p:nvSpPr>
        <p:spPr>
          <a:xfrm>
            <a:off x="381000" y="1466850"/>
            <a:ext cx="3657600" cy="3457575"/>
          </a:xfrm>
          <a:custGeom>
            <a:avLst/>
            <a:gdLst/>
            <a:ahLst/>
            <a:cxnLst/>
            <a:rect l="l" t="t" r="r" b="b"/>
            <a:pathLst>
              <a:path w="3657600" h="3457575">
                <a:moveTo>
                  <a:pt x="38100" y="0"/>
                </a:moveTo>
                <a:lnTo>
                  <a:pt x="3619500" y="0"/>
                </a:lnTo>
                <a:cubicBezTo>
                  <a:pt x="3640528" y="0"/>
                  <a:pt x="3657600" y="17072"/>
                  <a:pt x="3657600" y="38100"/>
                </a:cubicBezTo>
                <a:lnTo>
                  <a:pt x="3657600" y="3305165"/>
                </a:lnTo>
                <a:cubicBezTo>
                  <a:pt x="3657600" y="3389339"/>
                  <a:pt x="3589364" y="3457575"/>
                  <a:pt x="3505190" y="3457575"/>
                </a:cubicBezTo>
                <a:lnTo>
                  <a:pt x="152410" y="3457575"/>
                </a:lnTo>
                <a:cubicBezTo>
                  <a:pt x="68236" y="3457575"/>
                  <a:pt x="0" y="3389339"/>
                  <a:pt x="0" y="330516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466850"/>
            <a:ext cx="3657600" cy="38100"/>
          </a:xfrm>
          <a:custGeom>
            <a:avLst/>
            <a:gdLst/>
            <a:ahLst/>
            <a:cxnLst/>
            <a:rect l="l" t="t" r="r" b="b"/>
            <a:pathLst>
              <a:path w="3657600" h="38100">
                <a:moveTo>
                  <a:pt x="38100" y="0"/>
                </a:moveTo>
                <a:lnTo>
                  <a:pt x="3619500" y="0"/>
                </a:lnTo>
                <a:cubicBezTo>
                  <a:pt x="3640528" y="0"/>
                  <a:pt x="3657600" y="17072"/>
                  <a:pt x="3657600" y="38100"/>
                </a:cubicBezTo>
                <a:lnTo>
                  <a:pt x="36576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8" name="Shape 6"/>
          <p:cNvSpPr/>
          <p:nvPr/>
        </p:nvSpPr>
        <p:spPr>
          <a:xfrm>
            <a:off x="1752600" y="17145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009775" y="19431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200025" y="221456"/>
                </a:moveTo>
                <a:cubicBezTo>
                  <a:pt x="259166" y="221456"/>
                  <a:pt x="307181" y="173441"/>
                  <a:pt x="307181" y="114300"/>
                </a:cubicBezTo>
                <a:cubicBezTo>
                  <a:pt x="307181" y="55159"/>
                  <a:pt x="259166" y="7144"/>
                  <a:pt x="200025" y="7144"/>
                </a:cubicBezTo>
                <a:cubicBezTo>
                  <a:pt x="140884" y="7144"/>
                  <a:pt x="92869" y="55159"/>
                  <a:pt x="92869" y="114300"/>
                </a:cubicBezTo>
                <a:cubicBezTo>
                  <a:pt x="92869" y="173441"/>
                  <a:pt x="140884" y="221456"/>
                  <a:pt x="200025" y="221456"/>
                </a:cubicBezTo>
                <a:close/>
                <a:moveTo>
                  <a:pt x="173504" y="271463"/>
                </a:moveTo>
                <a:cubicBezTo>
                  <a:pt x="85546" y="271463"/>
                  <a:pt x="14288" y="342721"/>
                  <a:pt x="14288" y="430679"/>
                </a:cubicBezTo>
                <a:cubicBezTo>
                  <a:pt x="14288" y="445324"/>
                  <a:pt x="26164" y="457200"/>
                  <a:pt x="40809" y="457200"/>
                </a:cubicBezTo>
                <a:lnTo>
                  <a:pt x="359241" y="457200"/>
                </a:lnTo>
                <a:cubicBezTo>
                  <a:pt x="373886" y="457200"/>
                  <a:pt x="385763" y="445324"/>
                  <a:pt x="385763" y="430679"/>
                </a:cubicBezTo>
                <a:cubicBezTo>
                  <a:pt x="385763" y="342721"/>
                  <a:pt x="314504" y="271463"/>
                  <a:pt x="226546" y="271463"/>
                </a:cubicBezTo>
                <a:lnTo>
                  <a:pt x="173504" y="27146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2023616" y="2819400"/>
            <a:ext cx="371475" cy="419100"/>
          </a:xfrm>
          <a:custGeom>
            <a:avLst/>
            <a:gdLst/>
            <a:ahLst/>
            <a:cxnLst/>
            <a:rect l="l" t="t" r="r" b="b"/>
            <a:pathLst>
              <a:path w="371475" h="419100">
                <a:moveTo>
                  <a:pt x="185738" y="0"/>
                </a:moveTo>
                <a:lnTo>
                  <a:pt x="185738" y="0"/>
                </a:lnTo>
                <a:cubicBezTo>
                  <a:pt x="288249" y="0"/>
                  <a:pt x="371475" y="83226"/>
                  <a:pt x="371475" y="185738"/>
                </a:cubicBezTo>
                <a:lnTo>
                  <a:pt x="371475" y="233362"/>
                </a:lnTo>
                <a:cubicBezTo>
                  <a:pt x="371475" y="335874"/>
                  <a:pt x="288249" y="419100"/>
                  <a:pt x="185738" y="419100"/>
                </a:cubicBezTo>
                <a:lnTo>
                  <a:pt x="185738" y="419100"/>
                </a:lnTo>
                <a:cubicBezTo>
                  <a:pt x="83226" y="419100"/>
                  <a:pt x="0" y="335874"/>
                  <a:pt x="0" y="233363"/>
                </a:cubicBezTo>
                <a:lnTo>
                  <a:pt x="0" y="185738"/>
                </a:lnTo>
                <a:cubicBezTo>
                  <a:pt x="0" y="83226"/>
                  <a:pt x="83226" y="0"/>
                  <a:pt x="185737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11" name="Text 9"/>
          <p:cNvSpPr/>
          <p:nvPr/>
        </p:nvSpPr>
        <p:spPr>
          <a:xfrm>
            <a:off x="1980754" y="2819400"/>
            <a:ext cx="457200" cy="4191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52450" y="3390900"/>
            <a:ext cx="3314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Самого гражданина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6738" y="3810000"/>
            <a:ext cx="32861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35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Претендента на должность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267200" y="1466850"/>
            <a:ext cx="3657600" cy="3457575"/>
          </a:xfrm>
          <a:custGeom>
            <a:avLst/>
            <a:gdLst/>
            <a:ahLst/>
            <a:cxnLst/>
            <a:rect l="l" t="t" r="r" b="b"/>
            <a:pathLst>
              <a:path w="3657600" h="3457575">
                <a:moveTo>
                  <a:pt x="38100" y="0"/>
                </a:moveTo>
                <a:lnTo>
                  <a:pt x="3619500" y="0"/>
                </a:lnTo>
                <a:cubicBezTo>
                  <a:pt x="3640528" y="0"/>
                  <a:pt x="3657600" y="17072"/>
                  <a:pt x="3657600" y="38100"/>
                </a:cubicBezTo>
                <a:lnTo>
                  <a:pt x="3657600" y="3305165"/>
                </a:lnTo>
                <a:cubicBezTo>
                  <a:pt x="3657600" y="3389339"/>
                  <a:pt x="3589364" y="3457575"/>
                  <a:pt x="3505190" y="3457575"/>
                </a:cubicBezTo>
                <a:lnTo>
                  <a:pt x="152410" y="3457575"/>
                </a:lnTo>
                <a:cubicBezTo>
                  <a:pt x="68236" y="3457575"/>
                  <a:pt x="0" y="3389339"/>
                  <a:pt x="0" y="330516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267200" y="1466850"/>
            <a:ext cx="3657600" cy="38100"/>
          </a:xfrm>
          <a:custGeom>
            <a:avLst/>
            <a:gdLst/>
            <a:ahLst/>
            <a:cxnLst/>
            <a:rect l="l" t="t" r="r" b="b"/>
            <a:pathLst>
              <a:path w="3657600" h="38100">
                <a:moveTo>
                  <a:pt x="38100" y="0"/>
                </a:moveTo>
                <a:lnTo>
                  <a:pt x="3619500" y="0"/>
                </a:lnTo>
                <a:cubicBezTo>
                  <a:pt x="3640528" y="0"/>
                  <a:pt x="3657600" y="17072"/>
                  <a:pt x="3657600" y="38100"/>
                </a:cubicBezTo>
                <a:lnTo>
                  <a:pt x="36576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6" name="Shape 14"/>
          <p:cNvSpPr/>
          <p:nvPr/>
        </p:nvSpPr>
        <p:spPr>
          <a:xfrm>
            <a:off x="5638800" y="17145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838825" y="1943100"/>
            <a:ext cx="514350" cy="457200"/>
          </a:xfrm>
          <a:custGeom>
            <a:avLst/>
            <a:gdLst/>
            <a:ahLst/>
            <a:cxnLst/>
            <a:rect l="l" t="t" r="r" b="b"/>
            <a:pathLst>
              <a:path w="514350" h="457200">
                <a:moveTo>
                  <a:pt x="57150" y="114300"/>
                </a:moveTo>
                <a:cubicBezTo>
                  <a:pt x="57150" y="59102"/>
                  <a:pt x="101964" y="14288"/>
                  <a:pt x="157162" y="14288"/>
                </a:cubicBezTo>
                <a:cubicBezTo>
                  <a:pt x="212361" y="14288"/>
                  <a:pt x="257175" y="59102"/>
                  <a:pt x="257175" y="114300"/>
                </a:cubicBezTo>
                <a:cubicBezTo>
                  <a:pt x="257175" y="169498"/>
                  <a:pt x="212361" y="214313"/>
                  <a:pt x="157163" y="214313"/>
                </a:cubicBezTo>
                <a:cubicBezTo>
                  <a:pt x="101964" y="214313"/>
                  <a:pt x="57150" y="169498"/>
                  <a:pt x="57150" y="114300"/>
                </a:cubicBezTo>
                <a:close/>
                <a:moveTo>
                  <a:pt x="0" y="414338"/>
                </a:moveTo>
                <a:cubicBezTo>
                  <a:pt x="0" y="327541"/>
                  <a:pt x="70366" y="257175"/>
                  <a:pt x="157163" y="257175"/>
                </a:cubicBezTo>
                <a:cubicBezTo>
                  <a:pt x="243959" y="257175"/>
                  <a:pt x="314325" y="327541"/>
                  <a:pt x="314325" y="414338"/>
                </a:cubicBezTo>
                <a:lnTo>
                  <a:pt x="314325" y="419695"/>
                </a:lnTo>
                <a:cubicBezTo>
                  <a:pt x="314325" y="440412"/>
                  <a:pt x="297537" y="457200"/>
                  <a:pt x="276820" y="457200"/>
                </a:cubicBezTo>
                <a:lnTo>
                  <a:pt x="37505" y="457200"/>
                </a:lnTo>
                <a:cubicBezTo>
                  <a:pt x="16788" y="457200"/>
                  <a:pt x="0" y="440412"/>
                  <a:pt x="0" y="419695"/>
                </a:cubicBezTo>
                <a:lnTo>
                  <a:pt x="0" y="414338"/>
                </a:lnTo>
                <a:close/>
                <a:moveTo>
                  <a:pt x="385763" y="57150"/>
                </a:moveTo>
                <a:cubicBezTo>
                  <a:pt x="433075" y="57150"/>
                  <a:pt x="471488" y="95562"/>
                  <a:pt x="471488" y="142875"/>
                </a:cubicBezTo>
                <a:cubicBezTo>
                  <a:pt x="471488" y="190188"/>
                  <a:pt x="433075" y="228600"/>
                  <a:pt x="385763" y="228600"/>
                </a:cubicBezTo>
                <a:cubicBezTo>
                  <a:pt x="338450" y="228600"/>
                  <a:pt x="300038" y="190188"/>
                  <a:pt x="300038" y="142875"/>
                </a:cubicBezTo>
                <a:cubicBezTo>
                  <a:pt x="300038" y="95562"/>
                  <a:pt x="338450" y="57150"/>
                  <a:pt x="385763" y="57150"/>
                </a:cubicBezTo>
                <a:close/>
                <a:moveTo>
                  <a:pt x="385763" y="271463"/>
                </a:moveTo>
                <a:cubicBezTo>
                  <a:pt x="456754" y="271463"/>
                  <a:pt x="514350" y="329059"/>
                  <a:pt x="514350" y="400050"/>
                </a:cubicBezTo>
                <a:lnTo>
                  <a:pt x="514350" y="420053"/>
                </a:lnTo>
                <a:cubicBezTo>
                  <a:pt x="514350" y="440591"/>
                  <a:pt x="497741" y="457200"/>
                  <a:pt x="477203" y="457200"/>
                </a:cubicBezTo>
                <a:lnTo>
                  <a:pt x="347901" y="457200"/>
                </a:lnTo>
                <a:cubicBezTo>
                  <a:pt x="353794" y="446038"/>
                  <a:pt x="357187" y="433268"/>
                  <a:pt x="357187" y="419695"/>
                </a:cubicBezTo>
                <a:lnTo>
                  <a:pt x="357187" y="414338"/>
                </a:lnTo>
                <a:cubicBezTo>
                  <a:pt x="357187" y="368350"/>
                  <a:pt x="341650" y="326023"/>
                  <a:pt x="315664" y="292269"/>
                </a:cubicBezTo>
                <a:cubicBezTo>
                  <a:pt x="335846" y="279142"/>
                  <a:pt x="359956" y="271463"/>
                  <a:pt x="385762" y="2714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5895380" y="2819400"/>
            <a:ext cx="400050" cy="419100"/>
          </a:xfrm>
          <a:custGeom>
            <a:avLst/>
            <a:gdLst/>
            <a:ahLst/>
            <a:cxnLst/>
            <a:rect l="l" t="t" r="r" b="b"/>
            <a:pathLst>
              <a:path w="400050" h="419100">
                <a:moveTo>
                  <a:pt x="200025" y="0"/>
                </a:moveTo>
                <a:lnTo>
                  <a:pt x="200025" y="0"/>
                </a:lnTo>
                <a:cubicBezTo>
                  <a:pt x="310422" y="0"/>
                  <a:pt x="400050" y="89628"/>
                  <a:pt x="400050" y="200025"/>
                </a:cubicBezTo>
                <a:lnTo>
                  <a:pt x="400050" y="219075"/>
                </a:lnTo>
                <a:cubicBezTo>
                  <a:pt x="400050" y="329472"/>
                  <a:pt x="310422" y="419100"/>
                  <a:pt x="200025" y="419100"/>
                </a:cubicBezTo>
                <a:lnTo>
                  <a:pt x="200025" y="419100"/>
                </a:lnTo>
                <a:cubicBezTo>
                  <a:pt x="89628" y="419100"/>
                  <a:pt x="0" y="329472"/>
                  <a:pt x="0" y="219075"/>
                </a:cubicBezTo>
                <a:lnTo>
                  <a:pt x="0" y="200025"/>
                </a:lnTo>
                <a:cubicBezTo>
                  <a:pt x="0" y="89628"/>
                  <a:pt x="89628" y="0"/>
                  <a:pt x="200025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9" name="Text 17"/>
          <p:cNvSpPr/>
          <p:nvPr/>
        </p:nvSpPr>
        <p:spPr>
          <a:xfrm>
            <a:off x="5852517" y="2819400"/>
            <a:ext cx="485775" cy="4191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38650" y="3390900"/>
            <a:ext cx="3314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Супругу (супруга)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452938" y="3810000"/>
            <a:ext cx="32861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35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 состоянию на отчетную дату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153400" y="1466850"/>
            <a:ext cx="3657600" cy="3457575"/>
          </a:xfrm>
          <a:custGeom>
            <a:avLst/>
            <a:gdLst/>
            <a:ahLst/>
            <a:cxnLst/>
            <a:rect l="l" t="t" r="r" b="b"/>
            <a:pathLst>
              <a:path w="3657600" h="3457575">
                <a:moveTo>
                  <a:pt x="38100" y="0"/>
                </a:moveTo>
                <a:lnTo>
                  <a:pt x="3619500" y="0"/>
                </a:lnTo>
                <a:cubicBezTo>
                  <a:pt x="3640528" y="0"/>
                  <a:pt x="3657600" y="17072"/>
                  <a:pt x="3657600" y="38100"/>
                </a:cubicBezTo>
                <a:lnTo>
                  <a:pt x="3657600" y="3305165"/>
                </a:lnTo>
                <a:cubicBezTo>
                  <a:pt x="3657600" y="3389339"/>
                  <a:pt x="3589364" y="3457575"/>
                  <a:pt x="3505190" y="3457575"/>
                </a:cubicBezTo>
                <a:lnTo>
                  <a:pt x="152410" y="3457575"/>
                </a:lnTo>
                <a:cubicBezTo>
                  <a:pt x="68236" y="3457575"/>
                  <a:pt x="0" y="3389339"/>
                  <a:pt x="0" y="330516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153400" y="1466850"/>
            <a:ext cx="3657600" cy="38100"/>
          </a:xfrm>
          <a:custGeom>
            <a:avLst/>
            <a:gdLst/>
            <a:ahLst/>
            <a:cxnLst/>
            <a:rect l="l" t="t" r="r" b="b"/>
            <a:pathLst>
              <a:path w="3657600" h="38100">
                <a:moveTo>
                  <a:pt x="38100" y="0"/>
                </a:moveTo>
                <a:lnTo>
                  <a:pt x="3619500" y="0"/>
                </a:lnTo>
                <a:cubicBezTo>
                  <a:pt x="3640528" y="0"/>
                  <a:pt x="3657600" y="17072"/>
                  <a:pt x="3657600" y="38100"/>
                </a:cubicBezTo>
                <a:lnTo>
                  <a:pt x="36576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4" name="Shape 22"/>
          <p:cNvSpPr/>
          <p:nvPr/>
        </p:nvSpPr>
        <p:spPr>
          <a:xfrm>
            <a:off x="9525000" y="1714500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299E1"/>
              </a:gs>
              <a:gs pos="100000">
                <a:srgbClr val="63B3ED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9839325" y="1943100"/>
            <a:ext cx="285750" cy="457200"/>
          </a:xfrm>
          <a:custGeom>
            <a:avLst/>
            <a:gdLst/>
            <a:ahLst/>
            <a:cxnLst/>
            <a:rect l="l" t="t" r="r" b="b"/>
            <a:pathLst>
              <a:path w="285750" h="457200">
                <a:moveTo>
                  <a:pt x="85725" y="57150"/>
                </a:moveTo>
                <a:cubicBezTo>
                  <a:pt x="85725" y="25608"/>
                  <a:pt x="111333" y="0"/>
                  <a:pt x="142875" y="0"/>
                </a:cubicBezTo>
                <a:cubicBezTo>
                  <a:pt x="174417" y="0"/>
                  <a:pt x="200025" y="25608"/>
                  <a:pt x="200025" y="57150"/>
                </a:cubicBezTo>
                <a:cubicBezTo>
                  <a:pt x="200025" y="88692"/>
                  <a:pt x="174417" y="114300"/>
                  <a:pt x="142875" y="114300"/>
                </a:cubicBezTo>
                <a:cubicBezTo>
                  <a:pt x="111333" y="114300"/>
                  <a:pt x="85725" y="88692"/>
                  <a:pt x="85725" y="57150"/>
                </a:cubicBezTo>
                <a:close/>
                <a:moveTo>
                  <a:pt x="128588" y="342900"/>
                </a:moveTo>
                <a:lnTo>
                  <a:pt x="128588" y="428625"/>
                </a:lnTo>
                <a:cubicBezTo>
                  <a:pt x="128588" y="444431"/>
                  <a:pt x="115818" y="457200"/>
                  <a:pt x="100013" y="457200"/>
                </a:cubicBezTo>
                <a:cubicBezTo>
                  <a:pt x="84207" y="457200"/>
                  <a:pt x="71438" y="444431"/>
                  <a:pt x="71438" y="428625"/>
                </a:cubicBezTo>
                <a:lnTo>
                  <a:pt x="71438" y="256996"/>
                </a:lnTo>
                <a:lnTo>
                  <a:pt x="52774" y="286643"/>
                </a:lnTo>
                <a:cubicBezTo>
                  <a:pt x="44381" y="300038"/>
                  <a:pt x="26700" y="303967"/>
                  <a:pt x="13395" y="295573"/>
                </a:cubicBezTo>
                <a:cubicBezTo>
                  <a:pt x="89" y="287179"/>
                  <a:pt x="-4018" y="269587"/>
                  <a:pt x="4376" y="256282"/>
                </a:cubicBezTo>
                <a:lnTo>
                  <a:pt x="40005" y="199757"/>
                </a:lnTo>
                <a:cubicBezTo>
                  <a:pt x="62240" y="164306"/>
                  <a:pt x="101084" y="142875"/>
                  <a:pt x="142875" y="142875"/>
                </a:cubicBezTo>
                <a:cubicBezTo>
                  <a:pt x="184666" y="142875"/>
                  <a:pt x="223510" y="164306"/>
                  <a:pt x="245745" y="199668"/>
                </a:cubicBezTo>
                <a:lnTo>
                  <a:pt x="281374" y="256282"/>
                </a:lnTo>
                <a:cubicBezTo>
                  <a:pt x="289768" y="269677"/>
                  <a:pt x="285750" y="287268"/>
                  <a:pt x="272445" y="295662"/>
                </a:cubicBezTo>
                <a:cubicBezTo>
                  <a:pt x="259140" y="304056"/>
                  <a:pt x="241459" y="300038"/>
                  <a:pt x="233065" y="286732"/>
                </a:cubicBezTo>
                <a:lnTo>
                  <a:pt x="214313" y="256996"/>
                </a:lnTo>
                <a:lnTo>
                  <a:pt x="214313" y="428625"/>
                </a:lnTo>
                <a:cubicBezTo>
                  <a:pt x="214313" y="444431"/>
                  <a:pt x="201543" y="457200"/>
                  <a:pt x="185738" y="457200"/>
                </a:cubicBezTo>
                <a:cubicBezTo>
                  <a:pt x="169932" y="457200"/>
                  <a:pt x="157163" y="444431"/>
                  <a:pt x="157163" y="428625"/>
                </a:cubicBezTo>
                <a:lnTo>
                  <a:pt x="157163" y="342900"/>
                </a:lnTo>
                <a:lnTo>
                  <a:pt x="128588" y="3429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9779347" y="2819400"/>
            <a:ext cx="409575" cy="419100"/>
          </a:xfrm>
          <a:custGeom>
            <a:avLst/>
            <a:gdLst/>
            <a:ahLst/>
            <a:cxnLst/>
            <a:rect l="l" t="t" r="r" b="b"/>
            <a:pathLst>
              <a:path w="409575" h="419100">
                <a:moveTo>
                  <a:pt x="204788" y="0"/>
                </a:moveTo>
                <a:lnTo>
                  <a:pt x="204788" y="0"/>
                </a:lnTo>
                <a:cubicBezTo>
                  <a:pt x="317813" y="0"/>
                  <a:pt x="409575" y="91762"/>
                  <a:pt x="409575" y="204788"/>
                </a:cubicBezTo>
                <a:lnTo>
                  <a:pt x="409575" y="214313"/>
                </a:lnTo>
                <a:cubicBezTo>
                  <a:pt x="409575" y="327338"/>
                  <a:pt x="317813" y="419100"/>
                  <a:pt x="204788" y="419100"/>
                </a:cubicBezTo>
                <a:lnTo>
                  <a:pt x="204788" y="419100"/>
                </a:lnTo>
                <a:cubicBezTo>
                  <a:pt x="91762" y="419100"/>
                  <a:pt x="0" y="327338"/>
                  <a:pt x="0" y="214313"/>
                </a:cubicBezTo>
                <a:lnTo>
                  <a:pt x="0" y="204788"/>
                </a:lnTo>
                <a:cubicBezTo>
                  <a:pt x="0" y="91762"/>
                  <a:pt x="91762" y="0"/>
                  <a:pt x="204787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7" name="Text 25"/>
          <p:cNvSpPr/>
          <p:nvPr/>
        </p:nvSpPr>
        <p:spPr>
          <a:xfrm>
            <a:off x="9736485" y="2819400"/>
            <a:ext cx="495300" cy="419100"/>
          </a:xfrm>
          <a:prstGeom prst="rect">
            <a:avLst/>
          </a:prstGeom>
          <a:noFill/>
          <a:ln/>
        </p:spPr>
        <p:txBody>
          <a:bodyPr wrap="square" lIns="152400" tIns="76200" rIns="152400" bIns="7620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324850" y="3390900"/>
            <a:ext cx="3314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Каждого несовершеннолетнего ребенка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339137" y="4419600"/>
            <a:ext cx="32861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35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 18 лет, включая день рождения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81000" y="5155406"/>
            <a:ext cx="11430000" cy="1190625"/>
          </a:xfrm>
          <a:custGeom>
            <a:avLst/>
            <a:gdLst/>
            <a:ahLst/>
            <a:cxnLst/>
            <a:rect l="l" t="t" r="r" b="b"/>
            <a:pathLst>
              <a:path w="11430000" h="1190625">
                <a:moveTo>
                  <a:pt x="152400" y="0"/>
                </a:moveTo>
                <a:lnTo>
                  <a:pt x="11277600" y="0"/>
                </a:lnTo>
                <a:cubicBezTo>
                  <a:pt x="11361712" y="0"/>
                  <a:pt x="11430000" y="68288"/>
                  <a:pt x="11430000" y="152400"/>
                </a:cubicBezTo>
                <a:lnTo>
                  <a:pt x="11430000" y="1038225"/>
                </a:lnTo>
                <a:cubicBezTo>
                  <a:pt x="11430000" y="1122337"/>
                  <a:pt x="11361712" y="1190625"/>
                  <a:pt x="11277600" y="1190625"/>
                </a:cubicBezTo>
                <a:lnTo>
                  <a:pt x="152400" y="1190625"/>
                </a:lnTo>
                <a:cubicBezTo>
                  <a:pt x="68288" y="1190625"/>
                  <a:pt x="0" y="1122337"/>
                  <a:pt x="0" y="103822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gradFill flip="none" rotWithShape="1">
            <a:gsLst>
              <a:gs pos="42000">
                <a:srgbClr val="0099FF"/>
              </a:gs>
              <a:gs pos="16000">
                <a:srgbClr val="2B6CB0"/>
              </a:gs>
            </a:gsLst>
            <a:lin ang="0" scaled="1"/>
          </a:gradFill>
          <a:ln/>
          <a:effectLst>
            <a:outerShdw blurRad="238125" dist="1905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09600" y="5384006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14300" y="0"/>
                </a:moveTo>
                <a:lnTo>
                  <a:pt x="495300" y="0"/>
                </a:lnTo>
                <a:cubicBezTo>
                  <a:pt x="558384" y="0"/>
                  <a:pt x="609600" y="51216"/>
                  <a:pt x="609600" y="114300"/>
                </a:cubicBezTo>
                <a:lnTo>
                  <a:pt x="609600" y="495300"/>
                </a:lnTo>
                <a:cubicBezTo>
                  <a:pt x="609600" y="558384"/>
                  <a:pt x="558384" y="609600"/>
                  <a:pt x="495300" y="609600"/>
                </a:cubicBezTo>
                <a:lnTo>
                  <a:pt x="114300" y="609600"/>
                </a:lnTo>
                <a:cubicBezTo>
                  <a:pt x="51216" y="609600"/>
                  <a:pt x="0" y="558384"/>
                  <a:pt x="0" y="4953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773906" y="5545931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cubicBezTo>
                  <a:pt x="151079" y="0"/>
                  <a:pt x="158614" y="4521"/>
                  <a:pt x="162520" y="11720"/>
                </a:cubicBezTo>
                <a:lnTo>
                  <a:pt x="283071" y="234962"/>
                </a:lnTo>
                <a:cubicBezTo>
                  <a:pt x="286810" y="241883"/>
                  <a:pt x="286643" y="250254"/>
                  <a:pt x="282625" y="257008"/>
                </a:cubicBezTo>
                <a:cubicBezTo>
                  <a:pt x="278606" y="263761"/>
                  <a:pt x="271295" y="267891"/>
                  <a:pt x="263426" y="267891"/>
                </a:cubicBezTo>
                <a:lnTo>
                  <a:pt x="22324" y="267891"/>
                </a:lnTo>
                <a:cubicBezTo>
                  <a:pt x="14455" y="267891"/>
                  <a:pt x="7200" y="263761"/>
                  <a:pt x="3125" y="257008"/>
                </a:cubicBezTo>
                <a:cubicBezTo>
                  <a:pt x="-949" y="250254"/>
                  <a:pt x="-1060" y="241883"/>
                  <a:pt x="2679" y="234962"/>
                </a:cubicBezTo>
                <a:lnTo>
                  <a:pt x="123230" y="11720"/>
                </a:lnTo>
                <a:cubicBezTo>
                  <a:pt x="127136" y="4521"/>
                  <a:pt x="134671" y="0"/>
                  <a:pt x="142875" y="0"/>
                </a:cubicBezTo>
                <a:close/>
                <a:moveTo>
                  <a:pt x="142875" y="93762"/>
                </a:moveTo>
                <a:cubicBezTo>
                  <a:pt x="135452" y="93762"/>
                  <a:pt x="129480" y="99733"/>
                  <a:pt x="129480" y="107156"/>
                </a:cubicBezTo>
                <a:lnTo>
                  <a:pt x="129480" y="169664"/>
                </a:lnTo>
                <a:cubicBezTo>
                  <a:pt x="129480" y="177087"/>
                  <a:pt x="135452" y="183059"/>
                  <a:pt x="142875" y="183059"/>
                </a:cubicBezTo>
                <a:cubicBezTo>
                  <a:pt x="150298" y="183059"/>
                  <a:pt x="156270" y="177087"/>
                  <a:pt x="156270" y="169664"/>
                </a:cubicBezTo>
                <a:lnTo>
                  <a:pt x="156270" y="107156"/>
                </a:lnTo>
                <a:cubicBezTo>
                  <a:pt x="156270" y="99733"/>
                  <a:pt x="150298" y="93762"/>
                  <a:pt x="142875" y="93762"/>
                </a:cubicBezTo>
                <a:close/>
                <a:moveTo>
                  <a:pt x="157776" y="214313"/>
                </a:moveTo>
                <a:cubicBezTo>
                  <a:pt x="158115" y="208781"/>
                  <a:pt x="155357" y="203519"/>
                  <a:pt x="150615" y="200651"/>
                </a:cubicBezTo>
                <a:cubicBezTo>
                  <a:pt x="145874" y="197783"/>
                  <a:pt x="139932" y="197783"/>
                  <a:pt x="135190" y="200651"/>
                </a:cubicBezTo>
                <a:cubicBezTo>
                  <a:pt x="130449" y="203519"/>
                  <a:pt x="127690" y="208781"/>
                  <a:pt x="128029" y="214312"/>
                </a:cubicBezTo>
                <a:cubicBezTo>
                  <a:pt x="127690" y="219844"/>
                  <a:pt x="130449" y="225106"/>
                  <a:pt x="135190" y="227974"/>
                </a:cubicBezTo>
                <a:cubicBezTo>
                  <a:pt x="139932" y="230842"/>
                  <a:pt x="145874" y="230842"/>
                  <a:pt x="150615" y="227974"/>
                </a:cubicBezTo>
                <a:cubicBezTo>
                  <a:pt x="155357" y="225106"/>
                  <a:pt x="158115" y="219844"/>
                  <a:pt x="157776" y="21431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1409700" y="5384006"/>
            <a:ext cx="93630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Важное правило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409700" y="5803106"/>
            <a:ext cx="9344025" cy="314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 допускается объединять нескольких лиц в одной справке. </a:t>
            </a:r>
            <a:r>
              <a:rPr lang="en-US" sz="1600" dirty="0">
                <a:solidFill>
                  <a:schemeClr val="bg1"/>
                </a:solidFill>
              </a:rPr>
              <a:t>Каждому лицу — отдельная справка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58998" y="571500"/>
            <a:ext cx="5810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37909" y="311943"/>
            <a:ext cx="79533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Отчетный период и отчетная дата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38150" y="844128"/>
            <a:ext cx="1219200" cy="57150"/>
          </a:xfrm>
          <a:custGeom>
            <a:avLst/>
            <a:gdLst/>
            <a:ahLst/>
            <a:cxnLst/>
            <a:rect l="l" t="t" r="r" b="b"/>
            <a:pathLst>
              <a:path w="1219200" h="57150">
                <a:moveTo>
                  <a:pt x="28575" y="0"/>
                </a:moveTo>
                <a:lnTo>
                  <a:pt x="1190625" y="0"/>
                </a:lnTo>
                <a:cubicBezTo>
                  <a:pt x="1206396" y="0"/>
                  <a:pt x="1219200" y="12804"/>
                  <a:pt x="1219200" y="28575"/>
                </a:cubicBezTo>
                <a:lnTo>
                  <a:pt x="1219200" y="28575"/>
                </a:lnTo>
                <a:cubicBezTo>
                  <a:pt x="1219200" y="44346"/>
                  <a:pt x="1206396" y="57150"/>
                  <a:pt x="119062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Shape 4"/>
          <p:cNvSpPr/>
          <p:nvPr/>
        </p:nvSpPr>
        <p:spPr>
          <a:xfrm>
            <a:off x="381000" y="1371600"/>
            <a:ext cx="11430000" cy="3524250"/>
          </a:xfrm>
          <a:custGeom>
            <a:avLst/>
            <a:gdLst/>
            <a:ahLst/>
            <a:cxnLst/>
            <a:rect l="l" t="t" r="r" b="b"/>
            <a:pathLst>
              <a:path w="11430000" h="3524250">
                <a:moveTo>
                  <a:pt x="152389" y="0"/>
                </a:moveTo>
                <a:lnTo>
                  <a:pt x="11277611" y="0"/>
                </a:lnTo>
                <a:cubicBezTo>
                  <a:pt x="11361717" y="0"/>
                  <a:pt x="11430000" y="68283"/>
                  <a:pt x="11430000" y="152389"/>
                </a:cubicBezTo>
                <a:lnTo>
                  <a:pt x="11430000" y="3371861"/>
                </a:lnTo>
                <a:cubicBezTo>
                  <a:pt x="11430000" y="3456023"/>
                  <a:pt x="11361773" y="3524250"/>
                  <a:pt x="11277611" y="3524250"/>
                </a:cubicBezTo>
                <a:lnTo>
                  <a:pt x="152389" y="3524250"/>
                </a:lnTo>
                <a:cubicBezTo>
                  <a:pt x="68283" y="3524250"/>
                  <a:pt x="0" y="3455967"/>
                  <a:pt x="0" y="3371861"/>
                </a:cubicBezTo>
                <a:lnTo>
                  <a:pt x="0" y="152389"/>
                </a:lnTo>
                <a:cubicBezTo>
                  <a:pt x="0" y="68283"/>
                  <a:pt x="68283" y="0"/>
                  <a:pt x="15238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371600"/>
            <a:ext cx="11430000" cy="723900"/>
          </a:xfrm>
          <a:custGeom>
            <a:avLst/>
            <a:gdLst/>
            <a:ahLst/>
            <a:cxnLst/>
            <a:rect l="l" t="t" r="r" b="b"/>
            <a:pathLst>
              <a:path w="11430000" h="723900">
                <a:moveTo>
                  <a:pt x="0" y="0"/>
                </a:moveTo>
                <a:lnTo>
                  <a:pt x="11430000" y="0"/>
                </a:lnTo>
                <a:lnTo>
                  <a:pt x="11430000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0" scaled="1"/>
          </a:gradFill>
          <a:ln/>
        </p:spPr>
      </p:sp>
      <p:sp>
        <p:nvSpPr>
          <p:cNvPr id="8" name="Text 6"/>
          <p:cNvSpPr/>
          <p:nvPr/>
        </p:nvSpPr>
        <p:spPr>
          <a:xfrm>
            <a:off x="571500" y="1562100"/>
            <a:ext cx="5467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Что указываем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248400" y="1562100"/>
            <a:ext cx="5467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 какой период / на какую дату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81000" y="3024188"/>
            <a:ext cx="11430000" cy="9525"/>
          </a:xfrm>
          <a:custGeom>
            <a:avLst/>
            <a:gdLst/>
            <a:ahLst/>
            <a:cxnLst/>
            <a:rect l="l" t="t" r="r" b="b"/>
            <a:pathLst>
              <a:path w="11430000" h="9525">
                <a:moveTo>
                  <a:pt x="0" y="0"/>
                </a:moveTo>
                <a:lnTo>
                  <a:pt x="11430000" y="0"/>
                </a:lnTo>
                <a:lnTo>
                  <a:pt x="11430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E2E8F0"/>
          </a:solidFill>
          <a:ln/>
        </p:spPr>
      </p:sp>
      <p:sp>
        <p:nvSpPr>
          <p:cNvPr id="11" name="Shape 9"/>
          <p:cNvSpPr/>
          <p:nvPr/>
        </p:nvSpPr>
        <p:spPr>
          <a:xfrm>
            <a:off x="571500" y="2291953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1A365D">
              <a:alpha val="10196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23900" y="2444353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7150" y="42863"/>
                </a:moveTo>
                <a:lnTo>
                  <a:pt x="57150" y="35719"/>
                </a:lnTo>
                <a:cubicBezTo>
                  <a:pt x="57150" y="15984"/>
                  <a:pt x="95548" y="0"/>
                  <a:pt x="142875" y="0"/>
                </a:cubicBezTo>
                <a:cubicBezTo>
                  <a:pt x="190202" y="0"/>
                  <a:pt x="228600" y="15984"/>
                  <a:pt x="228600" y="35719"/>
                </a:cubicBezTo>
                <a:lnTo>
                  <a:pt x="228600" y="42863"/>
                </a:lnTo>
                <a:cubicBezTo>
                  <a:pt x="228600" y="56525"/>
                  <a:pt x="210160" y="68401"/>
                  <a:pt x="183059" y="74429"/>
                </a:cubicBezTo>
                <a:cubicBezTo>
                  <a:pt x="181987" y="73179"/>
                  <a:pt x="180871" y="71973"/>
                  <a:pt x="179755" y="70857"/>
                </a:cubicBezTo>
                <a:cubicBezTo>
                  <a:pt x="172834" y="64026"/>
                  <a:pt x="163904" y="58847"/>
                  <a:pt x="154573" y="55007"/>
                </a:cubicBezTo>
                <a:cubicBezTo>
                  <a:pt x="135865" y="47193"/>
                  <a:pt x="111487" y="42907"/>
                  <a:pt x="85725" y="42907"/>
                </a:cubicBezTo>
                <a:cubicBezTo>
                  <a:pt x="75947" y="42907"/>
                  <a:pt x="66392" y="43532"/>
                  <a:pt x="57239" y="44738"/>
                </a:cubicBezTo>
                <a:cubicBezTo>
                  <a:pt x="57150" y="44157"/>
                  <a:pt x="57150" y="43532"/>
                  <a:pt x="57150" y="42907"/>
                </a:cubicBezTo>
                <a:close/>
                <a:moveTo>
                  <a:pt x="192881" y="157609"/>
                </a:moveTo>
                <a:lnTo>
                  <a:pt x="192881" y="136981"/>
                </a:lnTo>
                <a:cubicBezTo>
                  <a:pt x="199623" y="135240"/>
                  <a:pt x="205963" y="133186"/>
                  <a:pt x="211723" y="130775"/>
                </a:cubicBezTo>
                <a:cubicBezTo>
                  <a:pt x="217616" y="128320"/>
                  <a:pt x="223376" y="125328"/>
                  <a:pt x="228600" y="121712"/>
                </a:cubicBezTo>
                <a:lnTo>
                  <a:pt x="228600" y="128588"/>
                </a:lnTo>
                <a:cubicBezTo>
                  <a:pt x="228600" y="140553"/>
                  <a:pt x="214536" y="151135"/>
                  <a:pt x="192881" y="157609"/>
                </a:cubicBezTo>
                <a:close/>
                <a:moveTo>
                  <a:pt x="192881" y="114746"/>
                </a:moveTo>
                <a:lnTo>
                  <a:pt x="192881" y="100013"/>
                </a:lnTo>
                <a:cubicBezTo>
                  <a:pt x="192881" y="98003"/>
                  <a:pt x="192703" y="96083"/>
                  <a:pt x="192435" y="94208"/>
                </a:cubicBezTo>
                <a:cubicBezTo>
                  <a:pt x="199355" y="92467"/>
                  <a:pt x="205829" y="90368"/>
                  <a:pt x="211723" y="87868"/>
                </a:cubicBezTo>
                <a:cubicBezTo>
                  <a:pt x="217616" y="85368"/>
                  <a:pt x="223376" y="82421"/>
                  <a:pt x="228600" y="78804"/>
                </a:cubicBezTo>
                <a:lnTo>
                  <a:pt x="228600" y="85680"/>
                </a:lnTo>
                <a:cubicBezTo>
                  <a:pt x="228600" y="97646"/>
                  <a:pt x="214536" y="108228"/>
                  <a:pt x="192881" y="114702"/>
                </a:cubicBezTo>
                <a:close/>
                <a:moveTo>
                  <a:pt x="0" y="107156"/>
                </a:moveTo>
                <a:lnTo>
                  <a:pt x="0" y="100013"/>
                </a:lnTo>
                <a:cubicBezTo>
                  <a:pt x="0" y="80278"/>
                  <a:pt x="38398" y="64294"/>
                  <a:pt x="85725" y="64294"/>
                </a:cubicBezTo>
                <a:cubicBezTo>
                  <a:pt x="133052" y="64294"/>
                  <a:pt x="171450" y="80278"/>
                  <a:pt x="171450" y="100013"/>
                </a:cubicBezTo>
                <a:lnTo>
                  <a:pt x="171450" y="107156"/>
                </a:lnTo>
                <a:cubicBezTo>
                  <a:pt x="171450" y="126891"/>
                  <a:pt x="133052" y="142875"/>
                  <a:pt x="85725" y="142875"/>
                </a:cubicBezTo>
                <a:cubicBezTo>
                  <a:pt x="38398" y="142875"/>
                  <a:pt x="0" y="126891"/>
                  <a:pt x="0" y="107156"/>
                </a:cubicBezTo>
                <a:close/>
                <a:moveTo>
                  <a:pt x="171450" y="150019"/>
                </a:moveTo>
                <a:cubicBezTo>
                  <a:pt x="171450" y="169753"/>
                  <a:pt x="133052" y="185738"/>
                  <a:pt x="85725" y="185738"/>
                </a:cubicBezTo>
                <a:cubicBezTo>
                  <a:pt x="38398" y="185738"/>
                  <a:pt x="0" y="169753"/>
                  <a:pt x="0" y="150019"/>
                </a:cubicBezTo>
                <a:lnTo>
                  <a:pt x="0" y="143143"/>
                </a:lnTo>
                <a:cubicBezTo>
                  <a:pt x="5179" y="146759"/>
                  <a:pt x="10939" y="149706"/>
                  <a:pt x="16877" y="152207"/>
                </a:cubicBezTo>
                <a:cubicBezTo>
                  <a:pt x="35585" y="160020"/>
                  <a:pt x="59963" y="164306"/>
                  <a:pt x="85725" y="164306"/>
                </a:cubicBezTo>
                <a:cubicBezTo>
                  <a:pt x="111487" y="164306"/>
                  <a:pt x="135865" y="159975"/>
                  <a:pt x="154573" y="152207"/>
                </a:cubicBezTo>
                <a:cubicBezTo>
                  <a:pt x="160466" y="149751"/>
                  <a:pt x="166226" y="146759"/>
                  <a:pt x="171450" y="143143"/>
                </a:cubicBezTo>
                <a:lnTo>
                  <a:pt x="171450" y="150019"/>
                </a:lnTo>
                <a:close/>
                <a:moveTo>
                  <a:pt x="171450" y="186005"/>
                </a:moveTo>
                <a:lnTo>
                  <a:pt x="171450" y="192881"/>
                </a:lnTo>
                <a:cubicBezTo>
                  <a:pt x="171450" y="212616"/>
                  <a:pt x="133052" y="228600"/>
                  <a:pt x="85725" y="228600"/>
                </a:cubicBezTo>
                <a:cubicBezTo>
                  <a:pt x="38398" y="228600"/>
                  <a:pt x="0" y="212616"/>
                  <a:pt x="0" y="192881"/>
                </a:cubicBezTo>
                <a:lnTo>
                  <a:pt x="0" y="186005"/>
                </a:lnTo>
                <a:cubicBezTo>
                  <a:pt x="5179" y="189622"/>
                  <a:pt x="10939" y="192569"/>
                  <a:pt x="16877" y="195069"/>
                </a:cubicBezTo>
                <a:cubicBezTo>
                  <a:pt x="35585" y="202883"/>
                  <a:pt x="59963" y="207169"/>
                  <a:pt x="85725" y="207169"/>
                </a:cubicBezTo>
                <a:cubicBezTo>
                  <a:pt x="111487" y="207169"/>
                  <a:pt x="135865" y="202838"/>
                  <a:pt x="154573" y="195069"/>
                </a:cubicBezTo>
                <a:cubicBezTo>
                  <a:pt x="160466" y="192613"/>
                  <a:pt x="166226" y="189622"/>
                  <a:pt x="171450" y="186005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13" name="Text 11"/>
          <p:cNvSpPr/>
          <p:nvPr/>
        </p:nvSpPr>
        <p:spPr>
          <a:xfrm>
            <a:off x="1257300" y="2311003"/>
            <a:ext cx="800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Доходы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257300" y="2577703"/>
            <a:ext cx="781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(раздел 1)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248400" y="2286000"/>
            <a:ext cx="54578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b="1" dirty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Календарный год </a:t>
            </a:r>
            <a:r>
              <a:rPr lang="en-US" sz="135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предшествующий году подачи документов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48400" y="2602706"/>
            <a:ext cx="5448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(с 1 января по 31 декабря)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81000" y="3979069"/>
            <a:ext cx="11430000" cy="9525"/>
          </a:xfrm>
          <a:custGeom>
            <a:avLst/>
            <a:gdLst/>
            <a:ahLst/>
            <a:cxnLst/>
            <a:rect l="l" t="t" r="r" b="b"/>
            <a:pathLst>
              <a:path w="11430000" h="9525">
                <a:moveTo>
                  <a:pt x="0" y="0"/>
                </a:moveTo>
                <a:lnTo>
                  <a:pt x="11430000" y="0"/>
                </a:lnTo>
                <a:lnTo>
                  <a:pt x="11430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E2E8F0"/>
          </a:solidFill>
          <a:ln/>
        </p:spPr>
      </p:sp>
      <p:sp>
        <p:nvSpPr>
          <p:cNvPr id="18" name="Shape 16"/>
          <p:cNvSpPr/>
          <p:nvPr/>
        </p:nvSpPr>
        <p:spPr>
          <a:xfrm>
            <a:off x="571500" y="3233738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2B6CB0">
              <a:alpha val="1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723900" y="33861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4033" y="3840"/>
                </a:moveTo>
                <a:cubicBezTo>
                  <a:pt x="118542" y="-1250"/>
                  <a:pt x="110058" y="-1250"/>
                  <a:pt x="104611" y="3840"/>
                </a:cubicBezTo>
                <a:lnTo>
                  <a:pt x="4599" y="96709"/>
                </a:lnTo>
                <a:cubicBezTo>
                  <a:pt x="313" y="100727"/>
                  <a:pt x="-1116" y="106933"/>
                  <a:pt x="1027" y="112380"/>
                </a:cubicBezTo>
                <a:cubicBezTo>
                  <a:pt x="3170" y="117827"/>
                  <a:pt x="8394" y="121444"/>
                  <a:pt x="14288" y="121444"/>
                </a:cubicBezTo>
                <a:lnTo>
                  <a:pt x="21431" y="121444"/>
                </a:lnTo>
                <a:lnTo>
                  <a:pt x="21431" y="200025"/>
                </a:lnTo>
                <a:cubicBezTo>
                  <a:pt x="21431" y="215786"/>
                  <a:pt x="34245" y="228600"/>
                  <a:pt x="50006" y="228600"/>
                </a:cubicBezTo>
                <a:lnTo>
                  <a:pt x="178594" y="228600"/>
                </a:lnTo>
                <a:cubicBezTo>
                  <a:pt x="194355" y="228600"/>
                  <a:pt x="207169" y="215786"/>
                  <a:pt x="207169" y="200025"/>
                </a:cubicBezTo>
                <a:lnTo>
                  <a:pt x="207169" y="121444"/>
                </a:lnTo>
                <a:lnTo>
                  <a:pt x="214313" y="121444"/>
                </a:lnTo>
                <a:cubicBezTo>
                  <a:pt x="220206" y="121444"/>
                  <a:pt x="225475" y="117827"/>
                  <a:pt x="227618" y="112380"/>
                </a:cubicBezTo>
                <a:cubicBezTo>
                  <a:pt x="229761" y="106933"/>
                  <a:pt x="228332" y="100682"/>
                  <a:pt x="224046" y="96709"/>
                </a:cubicBezTo>
                <a:lnTo>
                  <a:pt x="124033" y="3840"/>
                </a:lnTo>
                <a:close/>
                <a:moveTo>
                  <a:pt x="107156" y="142875"/>
                </a:moveTo>
                <a:lnTo>
                  <a:pt x="121444" y="142875"/>
                </a:lnTo>
                <a:cubicBezTo>
                  <a:pt x="133276" y="142875"/>
                  <a:pt x="142875" y="152474"/>
                  <a:pt x="142875" y="164306"/>
                </a:cubicBezTo>
                <a:lnTo>
                  <a:pt x="142875" y="207169"/>
                </a:lnTo>
                <a:lnTo>
                  <a:pt x="85725" y="207169"/>
                </a:lnTo>
                <a:lnTo>
                  <a:pt x="85725" y="164306"/>
                </a:lnTo>
                <a:cubicBezTo>
                  <a:pt x="85725" y="152474"/>
                  <a:pt x="95324" y="142875"/>
                  <a:pt x="107156" y="142875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0" name="Text 18"/>
          <p:cNvSpPr/>
          <p:nvPr/>
        </p:nvSpPr>
        <p:spPr>
          <a:xfrm>
            <a:off x="1257300" y="3252788"/>
            <a:ext cx="4638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Имущество, счета, ценные бумаги, обязательства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57300" y="3519488"/>
            <a:ext cx="4619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(разделы 3-6)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48400" y="3221831"/>
            <a:ext cx="54578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 </a:t>
            </a:r>
            <a:r>
              <a:rPr lang="en-US" sz="1350" b="1" dirty="0">
                <a:solidFill>
                  <a:srgbClr val="1A365D"/>
                </a:solidFill>
                <a:highlight>
                  <a:srgbClr val="2B6CB0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1-е число месяца </a:t>
            </a:r>
            <a:r>
              <a:rPr lang="en-US" sz="135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предшествующего месяцу подачи документов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71500" y="4169569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4299E1">
              <a:alpha val="10196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723900" y="432196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43545" y="30718"/>
                </a:moveTo>
                <a:cubicBezTo>
                  <a:pt x="146938" y="24958"/>
                  <a:pt x="153099" y="21431"/>
                  <a:pt x="159752" y="21431"/>
                </a:cubicBezTo>
                <a:lnTo>
                  <a:pt x="160734" y="21431"/>
                </a:lnTo>
                <a:cubicBezTo>
                  <a:pt x="170602" y="21431"/>
                  <a:pt x="178594" y="29423"/>
                  <a:pt x="178594" y="39291"/>
                </a:cubicBezTo>
                <a:cubicBezTo>
                  <a:pt x="178594" y="49158"/>
                  <a:pt x="170602" y="57150"/>
                  <a:pt x="160734" y="57150"/>
                </a:cubicBezTo>
                <a:lnTo>
                  <a:pt x="128007" y="57150"/>
                </a:lnTo>
                <a:lnTo>
                  <a:pt x="143545" y="30718"/>
                </a:lnTo>
                <a:close/>
                <a:moveTo>
                  <a:pt x="85055" y="30718"/>
                </a:moveTo>
                <a:lnTo>
                  <a:pt x="100593" y="57150"/>
                </a:lnTo>
                <a:lnTo>
                  <a:pt x="67866" y="57150"/>
                </a:lnTo>
                <a:cubicBezTo>
                  <a:pt x="57998" y="57150"/>
                  <a:pt x="50006" y="49158"/>
                  <a:pt x="50006" y="39291"/>
                </a:cubicBezTo>
                <a:cubicBezTo>
                  <a:pt x="50006" y="29423"/>
                  <a:pt x="57998" y="21431"/>
                  <a:pt x="67866" y="21431"/>
                </a:cubicBezTo>
                <a:lnTo>
                  <a:pt x="68848" y="21431"/>
                </a:lnTo>
                <a:cubicBezTo>
                  <a:pt x="75501" y="21431"/>
                  <a:pt x="81707" y="24958"/>
                  <a:pt x="85055" y="30718"/>
                </a:cubicBezTo>
                <a:close/>
                <a:moveTo>
                  <a:pt x="125060" y="19869"/>
                </a:moveTo>
                <a:lnTo>
                  <a:pt x="114300" y="38174"/>
                </a:lnTo>
                <a:lnTo>
                  <a:pt x="103540" y="19869"/>
                </a:lnTo>
                <a:cubicBezTo>
                  <a:pt x="96307" y="7546"/>
                  <a:pt x="83091" y="0"/>
                  <a:pt x="68848" y="0"/>
                </a:cubicBezTo>
                <a:lnTo>
                  <a:pt x="67866" y="0"/>
                </a:lnTo>
                <a:cubicBezTo>
                  <a:pt x="46166" y="0"/>
                  <a:pt x="28575" y="17591"/>
                  <a:pt x="28575" y="39291"/>
                </a:cubicBezTo>
                <a:cubicBezTo>
                  <a:pt x="28575" y="45720"/>
                  <a:pt x="30138" y="51792"/>
                  <a:pt x="32861" y="57150"/>
                </a:cubicBezTo>
                <a:lnTo>
                  <a:pt x="14288" y="57150"/>
                </a:lnTo>
                <a:cubicBezTo>
                  <a:pt x="6385" y="57150"/>
                  <a:pt x="0" y="63535"/>
                  <a:pt x="0" y="71438"/>
                </a:cubicBezTo>
                <a:lnTo>
                  <a:pt x="0" y="85725"/>
                </a:lnTo>
                <a:cubicBezTo>
                  <a:pt x="0" y="93628"/>
                  <a:pt x="6385" y="100013"/>
                  <a:pt x="14288" y="100013"/>
                </a:cubicBezTo>
                <a:lnTo>
                  <a:pt x="214313" y="100013"/>
                </a:lnTo>
                <a:cubicBezTo>
                  <a:pt x="222215" y="100013"/>
                  <a:pt x="228600" y="93628"/>
                  <a:pt x="228600" y="85725"/>
                </a:cubicBezTo>
                <a:lnTo>
                  <a:pt x="228600" y="71438"/>
                </a:lnTo>
                <a:cubicBezTo>
                  <a:pt x="228600" y="63535"/>
                  <a:pt x="222215" y="57150"/>
                  <a:pt x="214313" y="57150"/>
                </a:cubicBezTo>
                <a:lnTo>
                  <a:pt x="195739" y="57150"/>
                </a:lnTo>
                <a:cubicBezTo>
                  <a:pt x="198462" y="51792"/>
                  <a:pt x="200025" y="45720"/>
                  <a:pt x="200025" y="39291"/>
                </a:cubicBezTo>
                <a:cubicBezTo>
                  <a:pt x="200025" y="17591"/>
                  <a:pt x="182434" y="0"/>
                  <a:pt x="160734" y="0"/>
                </a:cubicBezTo>
                <a:lnTo>
                  <a:pt x="159752" y="0"/>
                </a:lnTo>
                <a:cubicBezTo>
                  <a:pt x="145509" y="0"/>
                  <a:pt x="132293" y="7546"/>
                  <a:pt x="125060" y="19824"/>
                </a:cubicBezTo>
                <a:close/>
                <a:moveTo>
                  <a:pt x="214313" y="121444"/>
                </a:moveTo>
                <a:lnTo>
                  <a:pt x="125016" y="121444"/>
                </a:lnTo>
                <a:lnTo>
                  <a:pt x="125016" y="214313"/>
                </a:lnTo>
                <a:lnTo>
                  <a:pt x="185738" y="214313"/>
                </a:lnTo>
                <a:cubicBezTo>
                  <a:pt x="201498" y="214313"/>
                  <a:pt x="214313" y="201498"/>
                  <a:pt x="214313" y="185738"/>
                </a:cubicBezTo>
                <a:lnTo>
                  <a:pt x="214313" y="121444"/>
                </a:lnTo>
                <a:close/>
                <a:moveTo>
                  <a:pt x="103584" y="121444"/>
                </a:moveTo>
                <a:lnTo>
                  <a:pt x="14288" y="121444"/>
                </a:lnTo>
                <a:lnTo>
                  <a:pt x="14288" y="185738"/>
                </a:lnTo>
                <a:cubicBezTo>
                  <a:pt x="14288" y="201498"/>
                  <a:pt x="27102" y="214313"/>
                  <a:pt x="42863" y="214313"/>
                </a:cubicBezTo>
                <a:lnTo>
                  <a:pt x="103584" y="214313"/>
                </a:lnTo>
                <a:lnTo>
                  <a:pt x="103584" y="121444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5" name="Text 23"/>
          <p:cNvSpPr/>
          <p:nvPr/>
        </p:nvSpPr>
        <p:spPr>
          <a:xfrm>
            <a:off x="1257300" y="4188619"/>
            <a:ext cx="2638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Безвозмездное отчуждение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257300" y="4455319"/>
            <a:ext cx="2619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(раздел 7)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248400" y="4321970"/>
            <a:ext cx="5457825" cy="251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>
              <a:lnSpc>
                <a:spcPct val="130000"/>
              </a:lnSpc>
            </a:pPr>
            <a:r>
              <a:rPr lang="en-US" sz="1350" dirty="0" err="1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</a:t>
            </a:r>
            <a:r>
              <a:rPr lang="en-US" sz="135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350" b="1" dirty="0" err="1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тот</a:t>
            </a:r>
            <a:r>
              <a:rPr lang="en-US" sz="1350" b="1" dirty="0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350" b="1" dirty="0" err="1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же</a:t>
            </a:r>
            <a:r>
              <a:rPr lang="en-US" sz="1350" b="1" dirty="0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350" b="1" dirty="0" err="1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календарный</a:t>
            </a:r>
            <a:r>
              <a:rPr lang="en-US" sz="1350" b="1" dirty="0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350" b="1" dirty="0" err="1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год</a:t>
            </a:r>
            <a:r>
              <a:rPr lang="en-US" sz="1350" b="1" dirty="0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350" b="1" dirty="0" smtClean="0">
                <a:solidFill>
                  <a:srgbClr val="1A365D"/>
                </a:solidFill>
                <a:highlight>
                  <a:srgbClr val="4299E1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(с 1 </a:t>
            </a:r>
            <a:r>
              <a:rPr lang="en-US" sz="1200" dirty="0" err="1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января</a:t>
            </a:r>
            <a:r>
              <a:rPr lang="en-US" sz="1200" dirty="0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по 31 </a:t>
            </a:r>
            <a:r>
              <a:rPr lang="en-US" sz="1200" dirty="0" err="1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декабря</a:t>
            </a:r>
            <a:r>
              <a:rPr lang="en-US" sz="1200" dirty="0">
                <a:solidFill>
                  <a:srgbClr val="102A43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</a:t>
            </a:r>
            <a:endParaRPr lang="en-US" sz="1600" dirty="0">
              <a:solidFill>
                <a:srgbClr val="000000"/>
              </a:solidFill>
            </a:endParaRPr>
          </a:p>
          <a:p>
            <a:pPr>
              <a:lnSpc>
                <a:spcPct val="140000"/>
              </a:lnSpc>
            </a:pPr>
            <a:r>
              <a:rPr lang="en-US" sz="135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</a:t>
            </a:r>
            <a:r>
              <a:rPr lang="en-US" sz="1350" dirty="0" err="1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что</a:t>
            </a:r>
            <a:r>
              <a:rPr lang="en-US" sz="135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и </a:t>
            </a:r>
            <a:r>
              <a:rPr lang="en-US" sz="1350" dirty="0" err="1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доходы</a:t>
            </a:r>
            <a:r>
              <a:rPr lang="en-US" sz="135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00050" y="5122069"/>
            <a:ext cx="11410950" cy="1152525"/>
          </a:xfrm>
          <a:custGeom>
            <a:avLst/>
            <a:gdLst/>
            <a:ahLst/>
            <a:cxnLst/>
            <a:rect l="l" t="t" r="r" b="b"/>
            <a:pathLst>
              <a:path w="11410950" h="1152525">
                <a:moveTo>
                  <a:pt x="38100" y="0"/>
                </a:moveTo>
                <a:lnTo>
                  <a:pt x="11258552" y="0"/>
                </a:lnTo>
                <a:cubicBezTo>
                  <a:pt x="11342719" y="0"/>
                  <a:pt x="11410950" y="68231"/>
                  <a:pt x="11410950" y="152398"/>
                </a:cubicBezTo>
                <a:lnTo>
                  <a:pt x="11410950" y="1000127"/>
                </a:lnTo>
                <a:cubicBezTo>
                  <a:pt x="11410950" y="1084294"/>
                  <a:pt x="11342719" y="1152525"/>
                  <a:pt x="11258552" y="1152525"/>
                </a:cubicBezTo>
                <a:lnTo>
                  <a:pt x="38100" y="1152525"/>
                </a:lnTo>
                <a:cubicBezTo>
                  <a:pt x="17072" y="1152525"/>
                  <a:pt x="0" y="1135453"/>
                  <a:pt x="0" y="11144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gradFill flip="none" rotWithShape="1">
            <a:gsLst>
              <a:gs pos="0">
                <a:srgbClr val="4299E1"/>
              </a:gs>
              <a:gs pos="10000">
                <a:srgbClr val="4299E1"/>
              </a:gs>
              <a:gs pos="3000">
                <a:srgbClr val="2B6CB0"/>
              </a:gs>
              <a:gs pos="100000">
                <a:srgbClr val="2B6CB0"/>
              </a:gs>
            </a:gsLst>
            <a:lin ang="0" scaled="1"/>
          </a:gradFill>
          <a:ln/>
        </p:spPr>
      </p:sp>
      <p:sp>
        <p:nvSpPr>
          <p:cNvPr id="29" name="Shape 27"/>
          <p:cNvSpPr/>
          <p:nvPr/>
        </p:nvSpPr>
        <p:spPr>
          <a:xfrm>
            <a:off x="400050" y="5122069"/>
            <a:ext cx="38100" cy="1152525"/>
          </a:xfrm>
          <a:custGeom>
            <a:avLst/>
            <a:gdLst/>
            <a:ahLst/>
            <a:cxnLst/>
            <a:rect l="l" t="t" r="r" b="b"/>
            <a:pathLst>
              <a:path w="38100" h="1152525">
                <a:moveTo>
                  <a:pt x="38100" y="0"/>
                </a:moveTo>
                <a:lnTo>
                  <a:pt x="38100" y="0"/>
                </a:lnTo>
                <a:lnTo>
                  <a:pt x="38100" y="1152525"/>
                </a:lnTo>
                <a:lnTo>
                  <a:pt x="38100" y="1152525"/>
                </a:lnTo>
                <a:cubicBezTo>
                  <a:pt x="17072" y="1152525"/>
                  <a:pt x="0" y="1135453"/>
                  <a:pt x="0" y="1114425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0" name="Shape 28"/>
          <p:cNvSpPr/>
          <p:nvPr/>
        </p:nvSpPr>
        <p:spPr>
          <a:xfrm>
            <a:off x="647700" y="5350669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1" name="Shape 29"/>
          <p:cNvSpPr/>
          <p:nvPr/>
        </p:nvSpPr>
        <p:spPr>
          <a:xfrm>
            <a:off x="828675" y="5503069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1371600" y="5350669"/>
            <a:ext cx="8877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chemeClr val="bg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Пример расчета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3" name="Text 31"/>
          <p:cNvSpPr/>
          <p:nvPr/>
        </p:nvSpPr>
        <p:spPr>
          <a:xfrm>
            <a:off x="1371600" y="5731669"/>
            <a:ext cx="10019944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Документы подаются в </a:t>
            </a:r>
            <a:r>
              <a:rPr lang="en-US" sz="1500" b="1" dirty="0">
                <a:solidFill>
                  <a:srgbClr val="1A365D"/>
                </a:solidFill>
                <a:highlight>
                  <a:srgbClr val="4299E1">
                    <a:alpha val="3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сентябре 2026 г. </a:t>
            </a:r>
            <a:r>
              <a:rPr lang="en-US" sz="15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→ доходы за </a:t>
            </a: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 г.</a:t>
            </a:r>
            <a:r>
              <a:rPr lang="en-US" sz="15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</a:t>
            </a:r>
            <a:r>
              <a:rPr lang="en-US" sz="1500" dirty="0" err="1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имущество</a:t>
            </a:r>
            <a:r>
              <a:rPr lang="en-US" sz="15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5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 состоянию </a:t>
            </a:r>
            <a:r>
              <a:rPr lang="en-US" sz="1500" dirty="0" err="1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</a:t>
            </a:r>
            <a:r>
              <a:rPr lang="en-US" sz="15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 августа 2026 г.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2192" y="834683"/>
            <a:ext cx="562708" cy="375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58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22531" y="85325"/>
            <a:ext cx="10747717" cy="11254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Какие разделы справки заполнять обязательно?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31409" y="997648"/>
            <a:ext cx="1200443" cy="56271"/>
          </a:xfrm>
          <a:custGeom>
            <a:avLst/>
            <a:gdLst/>
            <a:ahLst/>
            <a:cxnLst/>
            <a:rect l="l" t="t" r="r" b="b"/>
            <a:pathLst>
              <a:path w="1200443" h="56271">
                <a:moveTo>
                  <a:pt x="28135" y="0"/>
                </a:moveTo>
                <a:lnTo>
                  <a:pt x="1172308" y="0"/>
                </a:lnTo>
                <a:cubicBezTo>
                  <a:pt x="1187846" y="0"/>
                  <a:pt x="1200443" y="12597"/>
                  <a:pt x="1200443" y="28135"/>
                </a:cubicBezTo>
                <a:lnTo>
                  <a:pt x="1200443" y="28135"/>
                </a:lnTo>
                <a:cubicBezTo>
                  <a:pt x="1200443" y="43674"/>
                  <a:pt x="1187846" y="56271"/>
                  <a:pt x="1172308" y="56271"/>
                </a:cubicBezTo>
                <a:lnTo>
                  <a:pt x="28135" y="56271"/>
                </a:lnTo>
                <a:cubicBezTo>
                  <a:pt x="12597" y="56271"/>
                  <a:pt x="0" y="43674"/>
                  <a:pt x="0" y="28135"/>
                </a:cubicBezTo>
                <a:lnTo>
                  <a:pt x="0" y="28135"/>
                </a:lnTo>
                <a:cubicBezTo>
                  <a:pt x="0" y="12597"/>
                  <a:pt x="12597" y="0"/>
                  <a:pt x="28135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Shape 4"/>
          <p:cNvSpPr/>
          <p:nvPr/>
        </p:nvSpPr>
        <p:spPr>
          <a:xfrm>
            <a:off x="393895" y="1894449"/>
            <a:ext cx="2729132" cy="1388012"/>
          </a:xfrm>
          <a:custGeom>
            <a:avLst/>
            <a:gdLst/>
            <a:ahLst/>
            <a:cxnLst/>
            <a:rect l="l" t="t" r="r" b="b"/>
            <a:pathLst>
              <a:path w="2729132" h="1388012">
                <a:moveTo>
                  <a:pt x="37514" y="0"/>
                </a:moveTo>
                <a:lnTo>
                  <a:pt x="2616592" y="0"/>
                </a:lnTo>
                <a:cubicBezTo>
                  <a:pt x="2678746" y="0"/>
                  <a:pt x="2729132" y="50386"/>
                  <a:pt x="2729132" y="112540"/>
                </a:cubicBezTo>
                <a:lnTo>
                  <a:pt x="2729132" y="1275472"/>
                </a:lnTo>
                <a:cubicBezTo>
                  <a:pt x="2729132" y="1337585"/>
                  <a:pt x="2678705" y="1388012"/>
                  <a:pt x="2616592" y="1388012"/>
                </a:cubicBezTo>
                <a:lnTo>
                  <a:pt x="37514" y="1388012"/>
                </a:lnTo>
                <a:cubicBezTo>
                  <a:pt x="16796" y="1388012"/>
                  <a:pt x="0" y="1371217"/>
                  <a:pt x="0" y="1350498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677" dist="9378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93895" y="1894449"/>
            <a:ext cx="37514" cy="1388012"/>
          </a:xfrm>
          <a:custGeom>
            <a:avLst/>
            <a:gdLst/>
            <a:ahLst/>
            <a:cxnLst/>
            <a:rect l="l" t="t" r="r" b="b"/>
            <a:pathLst>
              <a:path w="37514" h="1388012">
                <a:moveTo>
                  <a:pt x="37514" y="0"/>
                </a:moveTo>
                <a:lnTo>
                  <a:pt x="37514" y="0"/>
                </a:lnTo>
                <a:lnTo>
                  <a:pt x="37514" y="1388012"/>
                </a:lnTo>
                <a:lnTo>
                  <a:pt x="37514" y="1388012"/>
                </a:lnTo>
                <a:cubicBezTo>
                  <a:pt x="16796" y="1388012"/>
                  <a:pt x="0" y="1371217"/>
                  <a:pt x="0" y="1350498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8" name="Shape 6"/>
          <p:cNvSpPr/>
          <p:nvPr/>
        </p:nvSpPr>
        <p:spPr>
          <a:xfrm>
            <a:off x="600222" y="2082018"/>
            <a:ext cx="450166" cy="450166"/>
          </a:xfrm>
          <a:custGeom>
            <a:avLst/>
            <a:gdLst/>
            <a:ahLst/>
            <a:cxnLst/>
            <a:rect l="l" t="t" r="r" b="b"/>
            <a:pathLst>
              <a:path w="450166" h="450166">
                <a:moveTo>
                  <a:pt x="75029" y="0"/>
                </a:moveTo>
                <a:lnTo>
                  <a:pt x="375137" y="0"/>
                </a:lnTo>
                <a:cubicBezTo>
                  <a:pt x="416547" y="0"/>
                  <a:pt x="450166" y="33619"/>
                  <a:pt x="450166" y="75029"/>
                </a:cubicBezTo>
                <a:lnTo>
                  <a:pt x="450166" y="375137"/>
                </a:lnTo>
                <a:cubicBezTo>
                  <a:pt x="450166" y="416574"/>
                  <a:pt x="416574" y="450166"/>
                  <a:pt x="375137" y="450166"/>
                </a:cubicBezTo>
                <a:lnTo>
                  <a:pt x="75029" y="450166"/>
                </a:lnTo>
                <a:cubicBezTo>
                  <a:pt x="33619" y="450166"/>
                  <a:pt x="0" y="416547"/>
                  <a:pt x="0" y="375137"/>
                </a:cubicBezTo>
                <a:lnTo>
                  <a:pt x="0" y="75029"/>
                </a:lnTo>
                <a:cubicBezTo>
                  <a:pt x="0" y="33592"/>
                  <a:pt x="33592" y="0"/>
                  <a:pt x="75029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9" name="Text 7"/>
          <p:cNvSpPr/>
          <p:nvPr/>
        </p:nvSpPr>
        <p:spPr>
          <a:xfrm>
            <a:off x="701040" y="2175803"/>
            <a:ext cx="347003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ТЛ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62929" y="2175803"/>
            <a:ext cx="1369255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Титульный лист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0222" y="2644726"/>
            <a:ext cx="241026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Заполняется полностью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290668" y="1894449"/>
            <a:ext cx="2729132" cy="1388012"/>
          </a:xfrm>
          <a:custGeom>
            <a:avLst/>
            <a:gdLst/>
            <a:ahLst/>
            <a:cxnLst/>
            <a:rect l="l" t="t" r="r" b="b"/>
            <a:pathLst>
              <a:path w="2729132" h="1388012">
                <a:moveTo>
                  <a:pt x="37514" y="0"/>
                </a:moveTo>
                <a:lnTo>
                  <a:pt x="2616592" y="0"/>
                </a:lnTo>
                <a:cubicBezTo>
                  <a:pt x="2678746" y="0"/>
                  <a:pt x="2729132" y="50386"/>
                  <a:pt x="2729132" y="112540"/>
                </a:cubicBezTo>
                <a:lnTo>
                  <a:pt x="2729132" y="1275472"/>
                </a:lnTo>
                <a:cubicBezTo>
                  <a:pt x="2729132" y="1337585"/>
                  <a:pt x="2678705" y="1388012"/>
                  <a:pt x="2616592" y="1388012"/>
                </a:cubicBezTo>
                <a:lnTo>
                  <a:pt x="37514" y="1388012"/>
                </a:lnTo>
                <a:cubicBezTo>
                  <a:pt x="16796" y="1388012"/>
                  <a:pt x="0" y="1371217"/>
                  <a:pt x="0" y="1350498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677" dist="9378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90668" y="1894449"/>
            <a:ext cx="37514" cy="1388012"/>
          </a:xfrm>
          <a:custGeom>
            <a:avLst/>
            <a:gdLst/>
            <a:ahLst/>
            <a:cxnLst/>
            <a:rect l="l" t="t" r="r" b="b"/>
            <a:pathLst>
              <a:path w="37514" h="1388012">
                <a:moveTo>
                  <a:pt x="37514" y="0"/>
                </a:moveTo>
                <a:lnTo>
                  <a:pt x="37514" y="0"/>
                </a:lnTo>
                <a:lnTo>
                  <a:pt x="37514" y="1388012"/>
                </a:lnTo>
                <a:lnTo>
                  <a:pt x="37514" y="1388012"/>
                </a:lnTo>
                <a:cubicBezTo>
                  <a:pt x="16796" y="1388012"/>
                  <a:pt x="0" y="1371217"/>
                  <a:pt x="0" y="1350498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4" name="Shape 12"/>
          <p:cNvSpPr/>
          <p:nvPr/>
        </p:nvSpPr>
        <p:spPr>
          <a:xfrm>
            <a:off x="3496994" y="2082018"/>
            <a:ext cx="450166" cy="450166"/>
          </a:xfrm>
          <a:custGeom>
            <a:avLst/>
            <a:gdLst/>
            <a:ahLst/>
            <a:cxnLst/>
            <a:rect l="l" t="t" r="r" b="b"/>
            <a:pathLst>
              <a:path w="450166" h="450166">
                <a:moveTo>
                  <a:pt x="75029" y="0"/>
                </a:moveTo>
                <a:lnTo>
                  <a:pt x="375137" y="0"/>
                </a:lnTo>
                <a:cubicBezTo>
                  <a:pt x="416547" y="0"/>
                  <a:pt x="450166" y="33619"/>
                  <a:pt x="450166" y="75029"/>
                </a:cubicBezTo>
                <a:lnTo>
                  <a:pt x="450166" y="375137"/>
                </a:lnTo>
                <a:cubicBezTo>
                  <a:pt x="450166" y="416574"/>
                  <a:pt x="416574" y="450166"/>
                  <a:pt x="375137" y="450166"/>
                </a:cubicBezTo>
                <a:lnTo>
                  <a:pt x="75029" y="450166"/>
                </a:lnTo>
                <a:cubicBezTo>
                  <a:pt x="33619" y="450166"/>
                  <a:pt x="0" y="416547"/>
                  <a:pt x="0" y="375137"/>
                </a:cubicBezTo>
                <a:lnTo>
                  <a:pt x="0" y="75029"/>
                </a:lnTo>
                <a:cubicBezTo>
                  <a:pt x="0" y="33592"/>
                  <a:pt x="33592" y="0"/>
                  <a:pt x="75029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5" name="Text 13"/>
          <p:cNvSpPr/>
          <p:nvPr/>
        </p:nvSpPr>
        <p:spPr>
          <a:xfrm>
            <a:off x="3685149" y="2175803"/>
            <a:ext cx="168812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059702" y="2175803"/>
            <a:ext cx="769034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 1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496994" y="2644726"/>
            <a:ext cx="241026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Все полученные доходы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87587" y="1894449"/>
            <a:ext cx="2729132" cy="1388012"/>
          </a:xfrm>
          <a:custGeom>
            <a:avLst/>
            <a:gdLst/>
            <a:ahLst/>
            <a:cxnLst/>
            <a:rect l="l" t="t" r="r" b="b"/>
            <a:pathLst>
              <a:path w="2729132" h="1388012">
                <a:moveTo>
                  <a:pt x="37514" y="0"/>
                </a:moveTo>
                <a:lnTo>
                  <a:pt x="2616592" y="0"/>
                </a:lnTo>
                <a:cubicBezTo>
                  <a:pt x="2678746" y="0"/>
                  <a:pt x="2729132" y="50386"/>
                  <a:pt x="2729132" y="112540"/>
                </a:cubicBezTo>
                <a:lnTo>
                  <a:pt x="2729132" y="1275472"/>
                </a:lnTo>
                <a:cubicBezTo>
                  <a:pt x="2729132" y="1337585"/>
                  <a:pt x="2678705" y="1388012"/>
                  <a:pt x="2616592" y="1388012"/>
                </a:cubicBezTo>
                <a:lnTo>
                  <a:pt x="37514" y="1388012"/>
                </a:lnTo>
                <a:cubicBezTo>
                  <a:pt x="16796" y="1388012"/>
                  <a:pt x="0" y="1371217"/>
                  <a:pt x="0" y="1350498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677" dist="9378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187587" y="1894449"/>
            <a:ext cx="37514" cy="1388012"/>
          </a:xfrm>
          <a:custGeom>
            <a:avLst/>
            <a:gdLst/>
            <a:ahLst/>
            <a:cxnLst/>
            <a:rect l="l" t="t" r="r" b="b"/>
            <a:pathLst>
              <a:path w="37514" h="1388012">
                <a:moveTo>
                  <a:pt x="37514" y="0"/>
                </a:moveTo>
                <a:lnTo>
                  <a:pt x="37514" y="0"/>
                </a:lnTo>
                <a:lnTo>
                  <a:pt x="37514" y="1388012"/>
                </a:lnTo>
                <a:lnTo>
                  <a:pt x="37514" y="1388012"/>
                </a:lnTo>
                <a:cubicBezTo>
                  <a:pt x="16796" y="1388012"/>
                  <a:pt x="0" y="1371217"/>
                  <a:pt x="0" y="1350498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0" name="Shape 18"/>
          <p:cNvSpPr/>
          <p:nvPr/>
        </p:nvSpPr>
        <p:spPr>
          <a:xfrm>
            <a:off x="6393913" y="2082018"/>
            <a:ext cx="450166" cy="450166"/>
          </a:xfrm>
          <a:custGeom>
            <a:avLst/>
            <a:gdLst/>
            <a:ahLst/>
            <a:cxnLst/>
            <a:rect l="l" t="t" r="r" b="b"/>
            <a:pathLst>
              <a:path w="450166" h="450166">
                <a:moveTo>
                  <a:pt x="75029" y="0"/>
                </a:moveTo>
                <a:lnTo>
                  <a:pt x="375137" y="0"/>
                </a:lnTo>
                <a:cubicBezTo>
                  <a:pt x="416547" y="0"/>
                  <a:pt x="450166" y="33619"/>
                  <a:pt x="450166" y="75029"/>
                </a:cubicBezTo>
                <a:lnTo>
                  <a:pt x="450166" y="375137"/>
                </a:lnTo>
                <a:cubicBezTo>
                  <a:pt x="450166" y="416574"/>
                  <a:pt x="416574" y="450166"/>
                  <a:pt x="375137" y="450166"/>
                </a:cubicBezTo>
                <a:lnTo>
                  <a:pt x="75029" y="450166"/>
                </a:lnTo>
                <a:cubicBezTo>
                  <a:pt x="33619" y="450166"/>
                  <a:pt x="0" y="416547"/>
                  <a:pt x="0" y="375137"/>
                </a:cubicBezTo>
                <a:lnTo>
                  <a:pt x="0" y="75029"/>
                </a:lnTo>
                <a:cubicBezTo>
                  <a:pt x="0" y="33592"/>
                  <a:pt x="33592" y="0"/>
                  <a:pt x="75029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1" name="Text 19"/>
          <p:cNvSpPr/>
          <p:nvPr/>
        </p:nvSpPr>
        <p:spPr>
          <a:xfrm>
            <a:off x="6563751" y="2175803"/>
            <a:ext cx="206326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56620" y="2175803"/>
            <a:ext cx="806548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 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93913" y="2644726"/>
            <a:ext cx="2410265" cy="4501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Недвижимость, транспорт, цифровые активы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9084505" y="1894449"/>
            <a:ext cx="2729132" cy="1388012"/>
          </a:xfrm>
          <a:custGeom>
            <a:avLst/>
            <a:gdLst/>
            <a:ahLst/>
            <a:cxnLst/>
            <a:rect l="l" t="t" r="r" b="b"/>
            <a:pathLst>
              <a:path w="2729132" h="1388012">
                <a:moveTo>
                  <a:pt x="37514" y="0"/>
                </a:moveTo>
                <a:lnTo>
                  <a:pt x="2616592" y="0"/>
                </a:lnTo>
                <a:cubicBezTo>
                  <a:pt x="2678746" y="0"/>
                  <a:pt x="2729132" y="50386"/>
                  <a:pt x="2729132" y="112540"/>
                </a:cubicBezTo>
                <a:lnTo>
                  <a:pt x="2729132" y="1275472"/>
                </a:lnTo>
                <a:cubicBezTo>
                  <a:pt x="2729132" y="1337585"/>
                  <a:pt x="2678705" y="1388012"/>
                  <a:pt x="2616592" y="1388012"/>
                </a:cubicBezTo>
                <a:lnTo>
                  <a:pt x="37514" y="1388012"/>
                </a:lnTo>
                <a:cubicBezTo>
                  <a:pt x="16796" y="1388012"/>
                  <a:pt x="0" y="1371217"/>
                  <a:pt x="0" y="1350498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677" dist="9378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9084505" y="1894449"/>
            <a:ext cx="37514" cy="1388012"/>
          </a:xfrm>
          <a:custGeom>
            <a:avLst/>
            <a:gdLst/>
            <a:ahLst/>
            <a:cxnLst/>
            <a:rect l="l" t="t" r="r" b="b"/>
            <a:pathLst>
              <a:path w="37514" h="1388012">
                <a:moveTo>
                  <a:pt x="37514" y="0"/>
                </a:moveTo>
                <a:lnTo>
                  <a:pt x="37514" y="0"/>
                </a:lnTo>
                <a:lnTo>
                  <a:pt x="37514" y="1388012"/>
                </a:lnTo>
                <a:lnTo>
                  <a:pt x="37514" y="1388012"/>
                </a:lnTo>
                <a:cubicBezTo>
                  <a:pt x="16796" y="1388012"/>
                  <a:pt x="0" y="1371217"/>
                  <a:pt x="0" y="1350498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63B3ED"/>
          </a:solidFill>
          <a:ln/>
        </p:spPr>
      </p:sp>
      <p:sp>
        <p:nvSpPr>
          <p:cNvPr id="26" name="Shape 24"/>
          <p:cNvSpPr/>
          <p:nvPr/>
        </p:nvSpPr>
        <p:spPr>
          <a:xfrm>
            <a:off x="9290832" y="2082018"/>
            <a:ext cx="450166" cy="450166"/>
          </a:xfrm>
          <a:custGeom>
            <a:avLst/>
            <a:gdLst/>
            <a:ahLst/>
            <a:cxnLst/>
            <a:rect l="l" t="t" r="r" b="b"/>
            <a:pathLst>
              <a:path w="450166" h="450166">
                <a:moveTo>
                  <a:pt x="75029" y="0"/>
                </a:moveTo>
                <a:lnTo>
                  <a:pt x="375137" y="0"/>
                </a:lnTo>
                <a:cubicBezTo>
                  <a:pt x="416547" y="0"/>
                  <a:pt x="450166" y="33619"/>
                  <a:pt x="450166" y="75029"/>
                </a:cubicBezTo>
                <a:lnTo>
                  <a:pt x="450166" y="375137"/>
                </a:lnTo>
                <a:cubicBezTo>
                  <a:pt x="450166" y="416574"/>
                  <a:pt x="416574" y="450166"/>
                  <a:pt x="375137" y="450166"/>
                </a:cubicBezTo>
                <a:lnTo>
                  <a:pt x="75029" y="450166"/>
                </a:lnTo>
                <a:cubicBezTo>
                  <a:pt x="33619" y="450166"/>
                  <a:pt x="0" y="416547"/>
                  <a:pt x="0" y="375137"/>
                </a:cubicBezTo>
                <a:lnTo>
                  <a:pt x="0" y="75029"/>
                </a:lnTo>
                <a:cubicBezTo>
                  <a:pt x="0" y="33592"/>
                  <a:pt x="33592" y="0"/>
                  <a:pt x="75029" y="0"/>
                </a:cubicBezTo>
                <a:close/>
              </a:path>
            </a:pathLst>
          </a:custGeom>
          <a:solidFill>
            <a:srgbClr val="63B3ED"/>
          </a:solidFill>
          <a:ln/>
        </p:spPr>
      </p:sp>
      <p:sp>
        <p:nvSpPr>
          <p:cNvPr id="27" name="Text 25"/>
          <p:cNvSpPr/>
          <p:nvPr/>
        </p:nvSpPr>
        <p:spPr>
          <a:xfrm>
            <a:off x="9460816" y="2175803"/>
            <a:ext cx="206326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853539" y="2175803"/>
            <a:ext cx="806548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 4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290832" y="2644726"/>
            <a:ext cx="2410265" cy="4501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Счета в банках (включая нулевой остаток)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93895" y="3432517"/>
            <a:ext cx="2729132" cy="1425526"/>
          </a:xfrm>
          <a:custGeom>
            <a:avLst/>
            <a:gdLst/>
            <a:ahLst/>
            <a:cxnLst/>
            <a:rect l="l" t="t" r="r" b="b"/>
            <a:pathLst>
              <a:path w="2729132" h="1425526">
                <a:moveTo>
                  <a:pt x="37514" y="0"/>
                </a:moveTo>
                <a:lnTo>
                  <a:pt x="2616587" y="0"/>
                </a:lnTo>
                <a:cubicBezTo>
                  <a:pt x="2678744" y="0"/>
                  <a:pt x="2729132" y="50388"/>
                  <a:pt x="2729132" y="112545"/>
                </a:cubicBezTo>
                <a:lnTo>
                  <a:pt x="2729132" y="1312981"/>
                </a:lnTo>
                <a:cubicBezTo>
                  <a:pt x="2729132" y="1375138"/>
                  <a:pt x="2678744" y="1425526"/>
                  <a:pt x="2616587" y="1425526"/>
                </a:cubicBezTo>
                <a:lnTo>
                  <a:pt x="37514" y="1425526"/>
                </a:lnTo>
                <a:cubicBezTo>
                  <a:pt x="16796" y="1425526"/>
                  <a:pt x="0" y="1408731"/>
                  <a:pt x="0" y="1388012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677" dist="9378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393895" y="3432517"/>
            <a:ext cx="37514" cy="1425526"/>
          </a:xfrm>
          <a:custGeom>
            <a:avLst/>
            <a:gdLst/>
            <a:ahLst/>
            <a:cxnLst/>
            <a:rect l="l" t="t" r="r" b="b"/>
            <a:pathLst>
              <a:path w="37514" h="1425526">
                <a:moveTo>
                  <a:pt x="37514" y="0"/>
                </a:moveTo>
                <a:lnTo>
                  <a:pt x="37514" y="0"/>
                </a:lnTo>
                <a:lnTo>
                  <a:pt x="37514" y="1425526"/>
                </a:lnTo>
                <a:lnTo>
                  <a:pt x="37514" y="1425526"/>
                </a:lnTo>
                <a:cubicBezTo>
                  <a:pt x="16796" y="1425526"/>
                  <a:pt x="0" y="1408731"/>
                  <a:pt x="0" y="1388012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32" name="Shape 30"/>
          <p:cNvSpPr/>
          <p:nvPr/>
        </p:nvSpPr>
        <p:spPr>
          <a:xfrm>
            <a:off x="600222" y="3620086"/>
            <a:ext cx="450166" cy="450166"/>
          </a:xfrm>
          <a:custGeom>
            <a:avLst/>
            <a:gdLst/>
            <a:ahLst/>
            <a:cxnLst/>
            <a:rect l="l" t="t" r="r" b="b"/>
            <a:pathLst>
              <a:path w="450166" h="450166">
                <a:moveTo>
                  <a:pt x="75029" y="0"/>
                </a:moveTo>
                <a:lnTo>
                  <a:pt x="375137" y="0"/>
                </a:lnTo>
                <a:cubicBezTo>
                  <a:pt x="416547" y="0"/>
                  <a:pt x="450166" y="33619"/>
                  <a:pt x="450166" y="75029"/>
                </a:cubicBezTo>
                <a:lnTo>
                  <a:pt x="450166" y="375137"/>
                </a:lnTo>
                <a:cubicBezTo>
                  <a:pt x="450166" y="416574"/>
                  <a:pt x="416574" y="450166"/>
                  <a:pt x="375137" y="450166"/>
                </a:cubicBezTo>
                <a:lnTo>
                  <a:pt x="75029" y="450166"/>
                </a:lnTo>
                <a:cubicBezTo>
                  <a:pt x="33619" y="450166"/>
                  <a:pt x="0" y="416547"/>
                  <a:pt x="0" y="375137"/>
                </a:cubicBezTo>
                <a:lnTo>
                  <a:pt x="0" y="75029"/>
                </a:lnTo>
                <a:cubicBezTo>
                  <a:pt x="0" y="33592"/>
                  <a:pt x="33592" y="0"/>
                  <a:pt x="75029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33" name="Text 31"/>
          <p:cNvSpPr/>
          <p:nvPr/>
        </p:nvSpPr>
        <p:spPr>
          <a:xfrm>
            <a:off x="769180" y="3713871"/>
            <a:ext cx="206326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162929" y="3713871"/>
            <a:ext cx="806548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 5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00222" y="4182794"/>
            <a:ext cx="241026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Ценные бумаги, доли участия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290668" y="3432517"/>
            <a:ext cx="2729132" cy="1425526"/>
          </a:xfrm>
          <a:custGeom>
            <a:avLst/>
            <a:gdLst/>
            <a:ahLst/>
            <a:cxnLst/>
            <a:rect l="l" t="t" r="r" b="b"/>
            <a:pathLst>
              <a:path w="2729132" h="1425526">
                <a:moveTo>
                  <a:pt x="37514" y="0"/>
                </a:moveTo>
                <a:lnTo>
                  <a:pt x="2616587" y="0"/>
                </a:lnTo>
                <a:cubicBezTo>
                  <a:pt x="2678744" y="0"/>
                  <a:pt x="2729132" y="50388"/>
                  <a:pt x="2729132" y="112545"/>
                </a:cubicBezTo>
                <a:lnTo>
                  <a:pt x="2729132" y="1312981"/>
                </a:lnTo>
                <a:cubicBezTo>
                  <a:pt x="2729132" y="1375138"/>
                  <a:pt x="2678744" y="1425526"/>
                  <a:pt x="2616587" y="1425526"/>
                </a:cubicBezTo>
                <a:lnTo>
                  <a:pt x="37514" y="1425526"/>
                </a:lnTo>
                <a:cubicBezTo>
                  <a:pt x="16796" y="1425526"/>
                  <a:pt x="0" y="1408731"/>
                  <a:pt x="0" y="1388012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677" dist="9378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3290668" y="3432517"/>
            <a:ext cx="37514" cy="1425526"/>
          </a:xfrm>
          <a:custGeom>
            <a:avLst/>
            <a:gdLst/>
            <a:ahLst/>
            <a:cxnLst/>
            <a:rect l="l" t="t" r="r" b="b"/>
            <a:pathLst>
              <a:path w="37514" h="1425526">
                <a:moveTo>
                  <a:pt x="37514" y="0"/>
                </a:moveTo>
                <a:lnTo>
                  <a:pt x="37514" y="0"/>
                </a:lnTo>
                <a:lnTo>
                  <a:pt x="37514" y="1425526"/>
                </a:lnTo>
                <a:lnTo>
                  <a:pt x="37514" y="1425526"/>
                </a:lnTo>
                <a:cubicBezTo>
                  <a:pt x="16796" y="1425526"/>
                  <a:pt x="0" y="1408731"/>
                  <a:pt x="0" y="1388012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8" name="Shape 36"/>
          <p:cNvSpPr/>
          <p:nvPr/>
        </p:nvSpPr>
        <p:spPr>
          <a:xfrm>
            <a:off x="3496994" y="3620086"/>
            <a:ext cx="450166" cy="450166"/>
          </a:xfrm>
          <a:custGeom>
            <a:avLst/>
            <a:gdLst/>
            <a:ahLst/>
            <a:cxnLst/>
            <a:rect l="l" t="t" r="r" b="b"/>
            <a:pathLst>
              <a:path w="450166" h="450166">
                <a:moveTo>
                  <a:pt x="75029" y="0"/>
                </a:moveTo>
                <a:lnTo>
                  <a:pt x="375137" y="0"/>
                </a:lnTo>
                <a:cubicBezTo>
                  <a:pt x="416547" y="0"/>
                  <a:pt x="450166" y="33619"/>
                  <a:pt x="450166" y="75029"/>
                </a:cubicBezTo>
                <a:lnTo>
                  <a:pt x="450166" y="375137"/>
                </a:lnTo>
                <a:cubicBezTo>
                  <a:pt x="450166" y="416574"/>
                  <a:pt x="416574" y="450166"/>
                  <a:pt x="375137" y="450166"/>
                </a:cubicBezTo>
                <a:lnTo>
                  <a:pt x="75029" y="450166"/>
                </a:lnTo>
                <a:cubicBezTo>
                  <a:pt x="33619" y="450166"/>
                  <a:pt x="0" y="416547"/>
                  <a:pt x="0" y="375137"/>
                </a:cubicBezTo>
                <a:lnTo>
                  <a:pt x="0" y="75029"/>
                </a:lnTo>
                <a:cubicBezTo>
                  <a:pt x="0" y="33592"/>
                  <a:pt x="33592" y="0"/>
                  <a:pt x="75029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9" name="Text 37"/>
          <p:cNvSpPr/>
          <p:nvPr/>
        </p:nvSpPr>
        <p:spPr>
          <a:xfrm>
            <a:off x="3665660" y="3713871"/>
            <a:ext cx="206326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6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059702" y="3713871"/>
            <a:ext cx="806548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 6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3496994" y="4182794"/>
            <a:ext cx="241026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Обязательства от 500 тыс. руб.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187587" y="3432517"/>
            <a:ext cx="2729132" cy="1425526"/>
          </a:xfrm>
          <a:custGeom>
            <a:avLst/>
            <a:gdLst/>
            <a:ahLst/>
            <a:cxnLst/>
            <a:rect l="l" t="t" r="r" b="b"/>
            <a:pathLst>
              <a:path w="2729132" h="1425526">
                <a:moveTo>
                  <a:pt x="37514" y="0"/>
                </a:moveTo>
                <a:lnTo>
                  <a:pt x="2616587" y="0"/>
                </a:lnTo>
                <a:cubicBezTo>
                  <a:pt x="2678744" y="0"/>
                  <a:pt x="2729132" y="50388"/>
                  <a:pt x="2729132" y="112545"/>
                </a:cubicBezTo>
                <a:lnTo>
                  <a:pt x="2729132" y="1312981"/>
                </a:lnTo>
                <a:cubicBezTo>
                  <a:pt x="2729132" y="1375138"/>
                  <a:pt x="2678744" y="1425526"/>
                  <a:pt x="2616587" y="1425526"/>
                </a:cubicBezTo>
                <a:lnTo>
                  <a:pt x="37514" y="1425526"/>
                </a:lnTo>
                <a:cubicBezTo>
                  <a:pt x="16796" y="1425526"/>
                  <a:pt x="0" y="1408731"/>
                  <a:pt x="0" y="1388012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0677" dist="9378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6187587" y="3432517"/>
            <a:ext cx="37514" cy="1425526"/>
          </a:xfrm>
          <a:custGeom>
            <a:avLst/>
            <a:gdLst/>
            <a:ahLst/>
            <a:cxnLst/>
            <a:rect l="l" t="t" r="r" b="b"/>
            <a:pathLst>
              <a:path w="37514" h="1425526">
                <a:moveTo>
                  <a:pt x="37514" y="0"/>
                </a:moveTo>
                <a:lnTo>
                  <a:pt x="37514" y="0"/>
                </a:lnTo>
                <a:lnTo>
                  <a:pt x="37514" y="1425526"/>
                </a:lnTo>
                <a:lnTo>
                  <a:pt x="37514" y="1425526"/>
                </a:lnTo>
                <a:cubicBezTo>
                  <a:pt x="16796" y="1425526"/>
                  <a:pt x="0" y="1408731"/>
                  <a:pt x="0" y="1388012"/>
                </a:cubicBezTo>
                <a:lnTo>
                  <a:pt x="0" y="37514"/>
                </a:lnTo>
                <a:cubicBezTo>
                  <a:pt x="0" y="16809"/>
                  <a:pt x="16809" y="0"/>
                  <a:pt x="37514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4" name="Shape 42"/>
          <p:cNvSpPr/>
          <p:nvPr/>
        </p:nvSpPr>
        <p:spPr>
          <a:xfrm>
            <a:off x="6393913" y="3620086"/>
            <a:ext cx="450166" cy="450166"/>
          </a:xfrm>
          <a:custGeom>
            <a:avLst/>
            <a:gdLst/>
            <a:ahLst/>
            <a:cxnLst/>
            <a:rect l="l" t="t" r="r" b="b"/>
            <a:pathLst>
              <a:path w="450166" h="450166">
                <a:moveTo>
                  <a:pt x="75029" y="0"/>
                </a:moveTo>
                <a:lnTo>
                  <a:pt x="375137" y="0"/>
                </a:lnTo>
                <a:cubicBezTo>
                  <a:pt x="416547" y="0"/>
                  <a:pt x="450166" y="33619"/>
                  <a:pt x="450166" y="75029"/>
                </a:cubicBezTo>
                <a:lnTo>
                  <a:pt x="450166" y="375137"/>
                </a:lnTo>
                <a:cubicBezTo>
                  <a:pt x="450166" y="416574"/>
                  <a:pt x="416574" y="450166"/>
                  <a:pt x="375137" y="450166"/>
                </a:cubicBezTo>
                <a:lnTo>
                  <a:pt x="75029" y="450166"/>
                </a:lnTo>
                <a:cubicBezTo>
                  <a:pt x="33619" y="450166"/>
                  <a:pt x="0" y="416547"/>
                  <a:pt x="0" y="375137"/>
                </a:cubicBezTo>
                <a:lnTo>
                  <a:pt x="0" y="75029"/>
                </a:lnTo>
                <a:cubicBezTo>
                  <a:pt x="0" y="33592"/>
                  <a:pt x="33592" y="0"/>
                  <a:pt x="75029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5" name="Text 43"/>
          <p:cNvSpPr/>
          <p:nvPr/>
        </p:nvSpPr>
        <p:spPr>
          <a:xfrm>
            <a:off x="6570345" y="3713871"/>
            <a:ext cx="187569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7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956620" y="3713871"/>
            <a:ext cx="787791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 7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393913" y="4182794"/>
            <a:ext cx="2410265" cy="2250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2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Безвозмездное отчуждение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9075127" y="3441895"/>
            <a:ext cx="2729132" cy="1406769"/>
          </a:xfrm>
          <a:custGeom>
            <a:avLst/>
            <a:gdLst/>
            <a:ahLst/>
            <a:cxnLst/>
            <a:rect l="l" t="t" r="r" b="b"/>
            <a:pathLst>
              <a:path w="2729132" h="1406769">
                <a:moveTo>
                  <a:pt x="112542" y="0"/>
                </a:moveTo>
                <a:lnTo>
                  <a:pt x="2616591" y="0"/>
                </a:lnTo>
                <a:cubicBezTo>
                  <a:pt x="2678746" y="0"/>
                  <a:pt x="2729132" y="50387"/>
                  <a:pt x="2729132" y="112542"/>
                </a:cubicBezTo>
                <a:lnTo>
                  <a:pt x="2729132" y="1294228"/>
                </a:lnTo>
                <a:cubicBezTo>
                  <a:pt x="2729132" y="1356383"/>
                  <a:pt x="2678746" y="1406769"/>
                  <a:pt x="2616591" y="1406769"/>
                </a:cubicBezTo>
                <a:lnTo>
                  <a:pt x="112542" y="1406769"/>
                </a:lnTo>
                <a:cubicBezTo>
                  <a:pt x="50387" y="1406769"/>
                  <a:pt x="0" y="1356383"/>
                  <a:pt x="0" y="1294228"/>
                </a:cubicBezTo>
                <a:lnTo>
                  <a:pt x="0" y="112542"/>
                </a:lnTo>
                <a:cubicBezTo>
                  <a:pt x="0" y="50387"/>
                  <a:pt x="50387" y="0"/>
                  <a:pt x="112542" y="0"/>
                </a:cubicBezTo>
                <a:close/>
              </a:path>
            </a:pathLst>
          </a:custGeom>
          <a:solidFill>
            <a:srgbClr val="E2E8F0"/>
          </a:solidFill>
          <a:ln w="25400">
            <a:solidFill>
              <a:srgbClr val="A0AEC0"/>
            </a:solidFill>
            <a:prstDash val="dash"/>
          </a:ln>
        </p:spPr>
      </p:sp>
      <p:sp>
        <p:nvSpPr>
          <p:cNvPr id="49" name="Shape 47"/>
          <p:cNvSpPr/>
          <p:nvPr/>
        </p:nvSpPr>
        <p:spPr>
          <a:xfrm>
            <a:off x="9800932" y="3638843"/>
            <a:ext cx="450166" cy="450166"/>
          </a:xfrm>
          <a:custGeom>
            <a:avLst/>
            <a:gdLst/>
            <a:ahLst/>
            <a:cxnLst/>
            <a:rect l="l" t="t" r="r" b="b"/>
            <a:pathLst>
              <a:path w="450166" h="450166">
                <a:moveTo>
                  <a:pt x="75029" y="0"/>
                </a:moveTo>
                <a:lnTo>
                  <a:pt x="375137" y="0"/>
                </a:lnTo>
                <a:cubicBezTo>
                  <a:pt x="416547" y="0"/>
                  <a:pt x="450166" y="33619"/>
                  <a:pt x="450166" y="75029"/>
                </a:cubicBezTo>
                <a:lnTo>
                  <a:pt x="450166" y="375137"/>
                </a:lnTo>
                <a:cubicBezTo>
                  <a:pt x="450166" y="416574"/>
                  <a:pt x="416574" y="450166"/>
                  <a:pt x="375137" y="450166"/>
                </a:cubicBezTo>
                <a:lnTo>
                  <a:pt x="75029" y="450166"/>
                </a:lnTo>
                <a:cubicBezTo>
                  <a:pt x="33619" y="450166"/>
                  <a:pt x="0" y="416547"/>
                  <a:pt x="0" y="375137"/>
                </a:cubicBezTo>
                <a:lnTo>
                  <a:pt x="0" y="75029"/>
                </a:lnTo>
                <a:cubicBezTo>
                  <a:pt x="0" y="33592"/>
                  <a:pt x="33592" y="0"/>
                  <a:pt x="75029" y="0"/>
                </a:cubicBezTo>
                <a:close/>
              </a:path>
            </a:pathLst>
          </a:custGeom>
          <a:solidFill>
            <a:srgbClr val="A0AEC0"/>
          </a:solidFill>
          <a:ln/>
        </p:spPr>
      </p:sp>
      <p:sp>
        <p:nvSpPr>
          <p:cNvPr id="50" name="Text 48"/>
          <p:cNvSpPr/>
          <p:nvPr/>
        </p:nvSpPr>
        <p:spPr>
          <a:xfrm>
            <a:off x="9973261" y="3732628"/>
            <a:ext cx="196948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77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0363640" y="3732628"/>
            <a:ext cx="797169" cy="262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29" b="1" dirty="0">
                <a:solidFill>
                  <a:srgbClr val="A0AEC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 2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9837273" y="4201551"/>
            <a:ext cx="1200443" cy="4501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2" dirty="0">
                <a:solidFill>
                  <a:srgbClr val="A0AEC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Расходы</a:t>
            </a:r>
            <a:endParaRPr lang="en-US" sz="1600" dirty="0"/>
          </a:p>
          <a:p>
            <a:pPr algn="ctr">
              <a:lnSpc>
                <a:spcPct val="130000"/>
              </a:lnSpc>
            </a:pPr>
            <a:r>
              <a:rPr lang="en-US" sz="1182" b="1" dirty="0">
                <a:solidFill>
                  <a:srgbClr val="A0AEC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 заполняется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362536" y="5025016"/>
            <a:ext cx="11441723" cy="1726764"/>
          </a:xfrm>
          <a:custGeom>
            <a:avLst/>
            <a:gdLst/>
            <a:ahLst/>
            <a:cxnLst/>
            <a:rect l="l" t="t" r="r" b="b"/>
            <a:pathLst>
              <a:path w="11441723" h="1434905">
                <a:moveTo>
                  <a:pt x="150062" y="0"/>
                </a:moveTo>
                <a:lnTo>
                  <a:pt x="11291661" y="0"/>
                </a:lnTo>
                <a:cubicBezTo>
                  <a:pt x="11374538" y="0"/>
                  <a:pt x="11441723" y="67185"/>
                  <a:pt x="11441723" y="150062"/>
                </a:cubicBezTo>
                <a:lnTo>
                  <a:pt x="11441723" y="1284842"/>
                </a:lnTo>
                <a:cubicBezTo>
                  <a:pt x="11441723" y="1367719"/>
                  <a:pt x="11374538" y="1434905"/>
                  <a:pt x="11291661" y="1434905"/>
                </a:cubicBezTo>
                <a:lnTo>
                  <a:pt x="150062" y="1434905"/>
                </a:lnTo>
                <a:cubicBezTo>
                  <a:pt x="67185" y="1434905"/>
                  <a:pt x="0" y="1367719"/>
                  <a:pt x="0" y="1284842"/>
                </a:cubicBezTo>
                <a:lnTo>
                  <a:pt x="0" y="150062"/>
                </a:lnTo>
                <a:cubicBezTo>
                  <a:pt x="0" y="67241"/>
                  <a:pt x="67241" y="0"/>
                  <a:pt x="150062" y="0"/>
                </a:cubicBezTo>
                <a:close/>
              </a:path>
            </a:pathLst>
          </a:cu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0" scaled="1"/>
          </a:gradFill>
          <a:ln/>
          <a:effectLst>
            <a:outerShdw blurRad="234462" dist="18756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4" name="Shape 52"/>
          <p:cNvSpPr/>
          <p:nvPr/>
        </p:nvSpPr>
        <p:spPr>
          <a:xfrm>
            <a:off x="615461" y="5139397"/>
            <a:ext cx="600222" cy="600222"/>
          </a:xfrm>
          <a:custGeom>
            <a:avLst/>
            <a:gdLst/>
            <a:ahLst/>
            <a:cxnLst/>
            <a:rect l="l" t="t" r="r" b="b"/>
            <a:pathLst>
              <a:path w="600222" h="600222">
                <a:moveTo>
                  <a:pt x="112542" y="0"/>
                </a:moveTo>
                <a:lnTo>
                  <a:pt x="487680" y="0"/>
                </a:lnTo>
                <a:cubicBezTo>
                  <a:pt x="549835" y="0"/>
                  <a:pt x="600222" y="50387"/>
                  <a:pt x="600222" y="112542"/>
                </a:cubicBezTo>
                <a:lnTo>
                  <a:pt x="600222" y="487680"/>
                </a:lnTo>
                <a:cubicBezTo>
                  <a:pt x="600222" y="549835"/>
                  <a:pt x="549835" y="600222"/>
                  <a:pt x="487680" y="600222"/>
                </a:cubicBezTo>
                <a:lnTo>
                  <a:pt x="112542" y="600222"/>
                </a:lnTo>
                <a:cubicBezTo>
                  <a:pt x="50387" y="600222"/>
                  <a:pt x="0" y="549835"/>
                  <a:pt x="0" y="487680"/>
                </a:cubicBezTo>
                <a:lnTo>
                  <a:pt x="0" y="112542"/>
                </a:lnTo>
                <a:cubicBezTo>
                  <a:pt x="0" y="50387"/>
                  <a:pt x="50387" y="0"/>
                  <a:pt x="112542" y="0"/>
                </a:cubicBezTo>
                <a:close/>
              </a:path>
            </a:pathLst>
          </a:custGeom>
          <a:solidFill>
            <a:srgbClr val="CC0000">
              <a:alpha val="82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774895" y="5317409"/>
            <a:ext cx="281354" cy="281354"/>
          </a:xfrm>
          <a:custGeom>
            <a:avLst/>
            <a:gdLst/>
            <a:ahLst/>
            <a:cxnLst/>
            <a:rect l="l" t="t" r="r" b="b"/>
            <a:pathLst>
              <a:path w="281354" h="281354">
                <a:moveTo>
                  <a:pt x="140677" y="281354"/>
                </a:moveTo>
                <a:cubicBezTo>
                  <a:pt x="218319" y="281354"/>
                  <a:pt x="281354" y="218319"/>
                  <a:pt x="281354" y="140677"/>
                </a:cubicBezTo>
                <a:cubicBezTo>
                  <a:pt x="281354" y="63035"/>
                  <a:pt x="218319" y="0"/>
                  <a:pt x="140677" y="0"/>
                </a:cubicBezTo>
                <a:cubicBezTo>
                  <a:pt x="63035" y="0"/>
                  <a:pt x="0" y="63035"/>
                  <a:pt x="0" y="140677"/>
                </a:cubicBezTo>
                <a:cubicBezTo>
                  <a:pt x="0" y="218319"/>
                  <a:pt x="63035" y="281354"/>
                  <a:pt x="140677" y="281354"/>
                </a:cubicBezTo>
                <a:close/>
                <a:moveTo>
                  <a:pt x="123092" y="87923"/>
                </a:moveTo>
                <a:cubicBezTo>
                  <a:pt x="123092" y="78218"/>
                  <a:pt x="130972" y="70338"/>
                  <a:pt x="140677" y="70338"/>
                </a:cubicBezTo>
                <a:cubicBezTo>
                  <a:pt x="150382" y="70338"/>
                  <a:pt x="158262" y="78218"/>
                  <a:pt x="158262" y="87923"/>
                </a:cubicBezTo>
                <a:cubicBezTo>
                  <a:pt x="158262" y="97628"/>
                  <a:pt x="150382" y="105508"/>
                  <a:pt x="140677" y="105508"/>
                </a:cubicBezTo>
                <a:cubicBezTo>
                  <a:pt x="130972" y="105508"/>
                  <a:pt x="123092" y="97628"/>
                  <a:pt x="123092" y="87923"/>
                </a:cubicBezTo>
                <a:close/>
                <a:moveTo>
                  <a:pt x="118696" y="123092"/>
                </a:moveTo>
                <a:lnTo>
                  <a:pt x="145073" y="123092"/>
                </a:lnTo>
                <a:cubicBezTo>
                  <a:pt x="152382" y="123092"/>
                  <a:pt x="158262" y="128972"/>
                  <a:pt x="158262" y="136281"/>
                </a:cubicBezTo>
                <a:lnTo>
                  <a:pt x="158262" y="184638"/>
                </a:lnTo>
                <a:lnTo>
                  <a:pt x="162658" y="184638"/>
                </a:lnTo>
                <a:cubicBezTo>
                  <a:pt x="169966" y="184638"/>
                  <a:pt x="175846" y="190518"/>
                  <a:pt x="175846" y="197827"/>
                </a:cubicBezTo>
                <a:cubicBezTo>
                  <a:pt x="175846" y="205136"/>
                  <a:pt x="169966" y="211015"/>
                  <a:pt x="162658" y="211015"/>
                </a:cubicBezTo>
                <a:lnTo>
                  <a:pt x="118696" y="211015"/>
                </a:lnTo>
                <a:cubicBezTo>
                  <a:pt x="111388" y="211015"/>
                  <a:pt x="105508" y="205136"/>
                  <a:pt x="105508" y="197827"/>
                </a:cubicBezTo>
                <a:cubicBezTo>
                  <a:pt x="105508" y="190518"/>
                  <a:pt x="111388" y="184638"/>
                  <a:pt x="118696" y="184638"/>
                </a:cubicBezTo>
                <a:lnTo>
                  <a:pt x="131885" y="184638"/>
                </a:lnTo>
                <a:lnTo>
                  <a:pt x="131885" y="149469"/>
                </a:lnTo>
                <a:lnTo>
                  <a:pt x="118696" y="149469"/>
                </a:lnTo>
                <a:cubicBezTo>
                  <a:pt x="111388" y="149469"/>
                  <a:pt x="105508" y="143589"/>
                  <a:pt x="105508" y="136281"/>
                </a:cubicBezTo>
                <a:cubicBezTo>
                  <a:pt x="105508" y="128972"/>
                  <a:pt x="111388" y="123092"/>
                  <a:pt x="118696" y="12309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1378633" y="5087815"/>
            <a:ext cx="10316308" cy="300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72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Важно знать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1388012" y="5387926"/>
            <a:ext cx="10297551" cy="1006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477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 2 (расходы) </a:t>
            </a:r>
            <a:r>
              <a:rPr lang="en-US" sz="1477" dirty="0" err="1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при</a:t>
            </a:r>
            <a:r>
              <a:rPr lang="en-US" sz="1477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477" dirty="0" err="1" smtClean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поступлени</a:t>
            </a:r>
            <a:r>
              <a:rPr lang="ru-RU" sz="1477" dirty="0" smtClean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 </a:t>
            </a:r>
            <a:r>
              <a:rPr lang="ru-RU" sz="1477" dirty="0" smtClean="0">
                <a:solidFill>
                  <a:srgbClr val="FF505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 заполняется</a:t>
            </a:r>
            <a:r>
              <a:rPr lang="ru-RU" sz="1600" b="1" dirty="0" smtClean="0">
                <a:solidFill>
                  <a:schemeClr val="bg1"/>
                </a:solidFill>
              </a:rPr>
              <a:t>.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Применимо к гражданину, зарегистрированному в качестве индивидуального предпринимателя и в отношении которого представляется справка, по сделке, </a:t>
            </a:r>
            <a:r>
              <a:rPr lang="ru-RU" sz="1600" dirty="0" smtClean="0">
                <a:solidFill>
                  <a:schemeClr val="bg1"/>
                </a:solidFill>
              </a:rPr>
              <a:t>совершенной </a:t>
            </a:r>
            <a:r>
              <a:rPr lang="ru-RU" sz="1600" dirty="0">
                <a:solidFill>
                  <a:schemeClr val="bg1"/>
                </a:solidFill>
              </a:rPr>
              <a:t>таким гражданином в рамках предпринимательской деятельности, при наличии оснований 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            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17054" y="476250"/>
            <a:ext cx="381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34649" y="138691"/>
            <a:ext cx="6818313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Технические требования к справке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85750" y="685842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Shape 4"/>
          <p:cNvSpPr/>
          <p:nvPr/>
        </p:nvSpPr>
        <p:spPr>
          <a:xfrm>
            <a:off x="333375" y="1143000"/>
            <a:ext cx="5667375" cy="1889125"/>
          </a:xfrm>
          <a:custGeom>
            <a:avLst/>
            <a:gdLst/>
            <a:ahLst/>
            <a:cxnLst/>
            <a:rect l="l" t="t" r="r" b="b"/>
            <a:pathLst>
              <a:path w="5667375" h="1889125">
                <a:moveTo>
                  <a:pt x="31750" y="0"/>
                </a:moveTo>
                <a:lnTo>
                  <a:pt x="5540369" y="0"/>
                </a:lnTo>
                <a:cubicBezTo>
                  <a:pt x="5610513" y="0"/>
                  <a:pt x="5667375" y="56862"/>
                  <a:pt x="5667375" y="127006"/>
                </a:cubicBezTo>
                <a:lnTo>
                  <a:pt x="5667375" y="1762119"/>
                </a:lnTo>
                <a:cubicBezTo>
                  <a:pt x="5667375" y="1832263"/>
                  <a:pt x="5610513" y="1889125"/>
                  <a:pt x="5540369" y="1889125"/>
                </a:cubicBezTo>
                <a:lnTo>
                  <a:pt x="31750" y="1889125"/>
                </a:lnTo>
                <a:cubicBezTo>
                  <a:pt x="14227" y="1889125"/>
                  <a:pt x="0" y="1874898"/>
                  <a:pt x="0" y="18573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33375" y="1143000"/>
            <a:ext cx="31750" cy="1889125"/>
          </a:xfrm>
          <a:custGeom>
            <a:avLst/>
            <a:gdLst/>
            <a:ahLst/>
            <a:cxnLst/>
            <a:rect l="l" t="t" r="r" b="b"/>
            <a:pathLst>
              <a:path w="31750" h="1889125">
                <a:moveTo>
                  <a:pt x="31750" y="0"/>
                </a:moveTo>
                <a:lnTo>
                  <a:pt x="31750" y="0"/>
                </a:lnTo>
                <a:lnTo>
                  <a:pt x="31750" y="1889125"/>
                </a:lnTo>
                <a:lnTo>
                  <a:pt x="31750" y="1889125"/>
                </a:lnTo>
                <a:cubicBezTo>
                  <a:pt x="14227" y="1889125"/>
                  <a:pt x="0" y="1874898"/>
                  <a:pt x="0" y="18573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8" name="Shape 6"/>
          <p:cNvSpPr/>
          <p:nvPr/>
        </p:nvSpPr>
        <p:spPr>
          <a:xfrm>
            <a:off x="539750" y="1333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95250" y="0"/>
                </a:moveTo>
                <a:lnTo>
                  <a:pt x="412750" y="0"/>
                </a:lnTo>
                <a:cubicBezTo>
                  <a:pt x="465320" y="0"/>
                  <a:pt x="508000" y="42680"/>
                  <a:pt x="508000" y="95250"/>
                </a:cubicBezTo>
                <a:lnTo>
                  <a:pt x="508000" y="412750"/>
                </a:lnTo>
                <a:cubicBezTo>
                  <a:pt x="508000" y="465320"/>
                  <a:pt x="465320" y="508000"/>
                  <a:pt x="412750" y="508000"/>
                </a:cubicBezTo>
                <a:lnTo>
                  <a:pt x="95250" y="508000"/>
                </a:lnTo>
                <a:cubicBezTo>
                  <a:pt x="42680" y="508000"/>
                  <a:pt x="0" y="465320"/>
                  <a:pt x="0" y="412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9" name="Shape 7"/>
          <p:cNvSpPr/>
          <p:nvPr/>
        </p:nvSpPr>
        <p:spPr>
          <a:xfrm>
            <a:off x="646906" y="1468438"/>
            <a:ext cx="297656" cy="238125"/>
          </a:xfrm>
          <a:custGeom>
            <a:avLst/>
            <a:gdLst/>
            <a:ahLst/>
            <a:cxnLst/>
            <a:rect l="l" t="t" r="r" b="b"/>
            <a:pathLst>
              <a:path w="297656" h="238125">
                <a:moveTo>
                  <a:pt x="59531" y="14883"/>
                </a:moveTo>
                <a:cubicBezTo>
                  <a:pt x="43114" y="14883"/>
                  <a:pt x="29766" y="28231"/>
                  <a:pt x="29766" y="44648"/>
                </a:cubicBezTo>
                <a:lnTo>
                  <a:pt x="29766" y="156270"/>
                </a:lnTo>
                <a:lnTo>
                  <a:pt x="59531" y="156270"/>
                </a:lnTo>
                <a:lnTo>
                  <a:pt x="59531" y="44648"/>
                </a:lnTo>
                <a:lnTo>
                  <a:pt x="238125" y="44648"/>
                </a:lnTo>
                <a:lnTo>
                  <a:pt x="238125" y="156270"/>
                </a:lnTo>
                <a:lnTo>
                  <a:pt x="267891" y="156270"/>
                </a:lnTo>
                <a:lnTo>
                  <a:pt x="267891" y="44648"/>
                </a:lnTo>
                <a:cubicBezTo>
                  <a:pt x="267891" y="28231"/>
                  <a:pt x="254543" y="14883"/>
                  <a:pt x="238125" y="14883"/>
                </a:cubicBezTo>
                <a:lnTo>
                  <a:pt x="59531" y="14883"/>
                </a:lnTo>
                <a:close/>
                <a:moveTo>
                  <a:pt x="8930" y="178594"/>
                </a:moveTo>
                <a:cubicBezTo>
                  <a:pt x="4000" y="178594"/>
                  <a:pt x="0" y="182594"/>
                  <a:pt x="0" y="187523"/>
                </a:cubicBezTo>
                <a:cubicBezTo>
                  <a:pt x="0" y="207243"/>
                  <a:pt x="15999" y="223242"/>
                  <a:pt x="35719" y="223242"/>
                </a:cubicBezTo>
                <a:lnTo>
                  <a:pt x="261937" y="223242"/>
                </a:lnTo>
                <a:cubicBezTo>
                  <a:pt x="281657" y="223242"/>
                  <a:pt x="297656" y="207243"/>
                  <a:pt x="297656" y="187523"/>
                </a:cubicBezTo>
                <a:cubicBezTo>
                  <a:pt x="297656" y="182594"/>
                  <a:pt x="293656" y="178594"/>
                  <a:pt x="288727" y="178594"/>
                </a:cubicBezTo>
                <a:lnTo>
                  <a:pt x="8930" y="17859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1174750" y="1460500"/>
            <a:ext cx="111125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Программа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9750" y="2000250"/>
            <a:ext cx="5270500" cy="841375"/>
          </a:xfrm>
          <a:custGeom>
            <a:avLst/>
            <a:gdLst/>
            <a:ahLst/>
            <a:cxnLst/>
            <a:rect l="l" t="t" r="r" b="b"/>
            <a:pathLst>
              <a:path w="5270500" h="841375">
                <a:moveTo>
                  <a:pt x="95252" y="0"/>
                </a:moveTo>
                <a:lnTo>
                  <a:pt x="5175248" y="0"/>
                </a:lnTo>
                <a:cubicBezTo>
                  <a:pt x="5227854" y="0"/>
                  <a:pt x="5270500" y="42646"/>
                  <a:pt x="5270500" y="95252"/>
                </a:cubicBezTo>
                <a:lnTo>
                  <a:pt x="5270500" y="746123"/>
                </a:lnTo>
                <a:cubicBezTo>
                  <a:pt x="5270500" y="798729"/>
                  <a:pt x="5227854" y="841375"/>
                  <a:pt x="5175248" y="841375"/>
                </a:cubicBezTo>
                <a:lnTo>
                  <a:pt x="95252" y="841375"/>
                </a:lnTo>
                <a:cubicBezTo>
                  <a:pt x="42646" y="841375"/>
                  <a:pt x="0" y="798729"/>
                  <a:pt x="0" y="746123"/>
                </a:cubicBezTo>
                <a:lnTo>
                  <a:pt x="0" y="95252"/>
                </a:lnTo>
                <a:cubicBezTo>
                  <a:pt x="0" y="42681"/>
                  <a:pt x="42681" y="0"/>
                  <a:pt x="95252" y="0"/>
                </a:cubicBezTo>
                <a:close/>
              </a:path>
            </a:pathLst>
          </a:custGeom>
          <a:solidFill>
            <a:srgbClr val="F0F4F8"/>
          </a:solidFill>
          <a:ln/>
        </p:spPr>
      </p:sp>
      <p:sp>
        <p:nvSpPr>
          <p:cNvPr id="12" name="Text 10"/>
          <p:cNvSpPr/>
          <p:nvPr/>
        </p:nvSpPr>
        <p:spPr>
          <a:xfrm>
            <a:off x="698500" y="2159000"/>
            <a:ext cx="5032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«Справки БК»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8500" y="2476500"/>
            <a:ext cx="5016500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Актуальная версия — на сайте Кремля или gossluzhba.gov.ru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07125" y="1143000"/>
            <a:ext cx="5667375" cy="1889125"/>
          </a:xfrm>
          <a:custGeom>
            <a:avLst/>
            <a:gdLst/>
            <a:ahLst/>
            <a:cxnLst/>
            <a:rect l="l" t="t" r="r" b="b"/>
            <a:pathLst>
              <a:path w="5667375" h="1889125">
                <a:moveTo>
                  <a:pt x="31750" y="0"/>
                </a:moveTo>
                <a:lnTo>
                  <a:pt x="5540369" y="0"/>
                </a:lnTo>
                <a:cubicBezTo>
                  <a:pt x="5610513" y="0"/>
                  <a:pt x="5667375" y="56862"/>
                  <a:pt x="5667375" y="127006"/>
                </a:cubicBezTo>
                <a:lnTo>
                  <a:pt x="5667375" y="1762119"/>
                </a:lnTo>
                <a:cubicBezTo>
                  <a:pt x="5667375" y="1832263"/>
                  <a:pt x="5610513" y="1889125"/>
                  <a:pt x="5540369" y="1889125"/>
                </a:cubicBezTo>
                <a:lnTo>
                  <a:pt x="31750" y="1889125"/>
                </a:lnTo>
                <a:cubicBezTo>
                  <a:pt x="14227" y="1889125"/>
                  <a:pt x="0" y="1874898"/>
                  <a:pt x="0" y="18573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207125" y="1143000"/>
            <a:ext cx="31750" cy="1889125"/>
          </a:xfrm>
          <a:custGeom>
            <a:avLst/>
            <a:gdLst/>
            <a:ahLst/>
            <a:cxnLst/>
            <a:rect l="l" t="t" r="r" b="b"/>
            <a:pathLst>
              <a:path w="31750" h="1889125">
                <a:moveTo>
                  <a:pt x="31750" y="0"/>
                </a:moveTo>
                <a:lnTo>
                  <a:pt x="31750" y="0"/>
                </a:lnTo>
                <a:lnTo>
                  <a:pt x="31750" y="1889125"/>
                </a:lnTo>
                <a:lnTo>
                  <a:pt x="31750" y="1889125"/>
                </a:lnTo>
                <a:cubicBezTo>
                  <a:pt x="14227" y="1889125"/>
                  <a:pt x="0" y="1874898"/>
                  <a:pt x="0" y="18573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6" name="Shape 14"/>
          <p:cNvSpPr/>
          <p:nvPr/>
        </p:nvSpPr>
        <p:spPr>
          <a:xfrm>
            <a:off x="6413500" y="1333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95250" y="0"/>
                </a:moveTo>
                <a:lnTo>
                  <a:pt x="412750" y="0"/>
                </a:lnTo>
                <a:cubicBezTo>
                  <a:pt x="465320" y="0"/>
                  <a:pt x="508000" y="42680"/>
                  <a:pt x="508000" y="95250"/>
                </a:cubicBezTo>
                <a:lnTo>
                  <a:pt x="508000" y="412750"/>
                </a:lnTo>
                <a:cubicBezTo>
                  <a:pt x="508000" y="465320"/>
                  <a:pt x="465320" y="508000"/>
                  <a:pt x="412750" y="508000"/>
                </a:cubicBezTo>
                <a:lnTo>
                  <a:pt x="95250" y="508000"/>
                </a:lnTo>
                <a:cubicBezTo>
                  <a:pt x="42680" y="508000"/>
                  <a:pt x="0" y="465320"/>
                  <a:pt x="0" y="412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7" name="Shape 15"/>
          <p:cNvSpPr/>
          <p:nvPr/>
        </p:nvSpPr>
        <p:spPr>
          <a:xfrm>
            <a:off x="6550422" y="1468438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29766" y="29766"/>
                </a:moveTo>
                <a:cubicBezTo>
                  <a:pt x="29766" y="13348"/>
                  <a:pt x="43114" y="0"/>
                  <a:pt x="59531" y="0"/>
                </a:cubicBezTo>
                <a:lnTo>
                  <a:pt x="158828" y="0"/>
                </a:lnTo>
                <a:cubicBezTo>
                  <a:pt x="166734" y="0"/>
                  <a:pt x="174315" y="3116"/>
                  <a:pt x="179896" y="8697"/>
                </a:cubicBezTo>
                <a:lnTo>
                  <a:pt x="199662" y="28463"/>
                </a:lnTo>
                <a:cubicBezTo>
                  <a:pt x="205243" y="34044"/>
                  <a:pt x="208359" y="41625"/>
                  <a:pt x="208359" y="49532"/>
                </a:cubicBezTo>
                <a:lnTo>
                  <a:pt x="208359" y="66973"/>
                </a:lnTo>
                <a:lnTo>
                  <a:pt x="29766" y="66973"/>
                </a:lnTo>
                <a:lnTo>
                  <a:pt x="29766" y="29766"/>
                </a:lnTo>
                <a:close/>
                <a:moveTo>
                  <a:pt x="0" y="119062"/>
                </a:moveTo>
                <a:cubicBezTo>
                  <a:pt x="0" y="102645"/>
                  <a:pt x="13348" y="89297"/>
                  <a:pt x="29766" y="89297"/>
                </a:cubicBezTo>
                <a:lnTo>
                  <a:pt x="208359" y="89297"/>
                </a:lnTo>
                <a:cubicBezTo>
                  <a:pt x="224777" y="89297"/>
                  <a:pt x="238125" y="102645"/>
                  <a:pt x="238125" y="119062"/>
                </a:cubicBezTo>
                <a:lnTo>
                  <a:pt x="238125" y="163711"/>
                </a:lnTo>
                <a:cubicBezTo>
                  <a:pt x="238125" y="171943"/>
                  <a:pt x="231474" y="178594"/>
                  <a:pt x="223242" y="178594"/>
                </a:cubicBezTo>
                <a:lnTo>
                  <a:pt x="208359" y="178594"/>
                </a:lnTo>
                <a:lnTo>
                  <a:pt x="208359" y="208359"/>
                </a:lnTo>
                <a:cubicBezTo>
                  <a:pt x="208359" y="224777"/>
                  <a:pt x="195011" y="238125"/>
                  <a:pt x="178594" y="238125"/>
                </a:cubicBezTo>
                <a:lnTo>
                  <a:pt x="59531" y="238125"/>
                </a:lnTo>
                <a:cubicBezTo>
                  <a:pt x="43114" y="238125"/>
                  <a:pt x="29766" y="224777"/>
                  <a:pt x="29766" y="208359"/>
                </a:cubicBezTo>
                <a:lnTo>
                  <a:pt x="29766" y="178594"/>
                </a:lnTo>
                <a:lnTo>
                  <a:pt x="14883" y="178594"/>
                </a:lnTo>
                <a:cubicBezTo>
                  <a:pt x="6651" y="178594"/>
                  <a:pt x="0" y="171943"/>
                  <a:pt x="0" y="163711"/>
                </a:cubicBezTo>
                <a:lnTo>
                  <a:pt x="0" y="119062"/>
                </a:lnTo>
                <a:close/>
                <a:moveTo>
                  <a:pt x="59531" y="193477"/>
                </a:moveTo>
                <a:lnTo>
                  <a:pt x="59531" y="208359"/>
                </a:lnTo>
                <a:lnTo>
                  <a:pt x="178594" y="208359"/>
                </a:lnTo>
                <a:lnTo>
                  <a:pt x="178594" y="163711"/>
                </a:lnTo>
                <a:lnTo>
                  <a:pt x="59531" y="163711"/>
                </a:lnTo>
                <a:lnTo>
                  <a:pt x="59531" y="193477"/>
                </a:lnTo>
                <a:close/>
                <a:moveTo>
                  <a:pt x="212080" y="126504"/>
                </a:moveTo>
                <a:cubicBezTo>
                  <a:pt x="212080" y="120343"/>
                  <a:pt x="207079" y="115342"/>
                  <a:pt x="200918" y="115342"/>
                </a:cubicBezTo>
                <a:cubicBezTo>
                  <a:pt x="194757" y="115342"/>
                  <a:pt x="189756" y="120343"/>
                  <a:pt x="189756" y="126504"/>
                </a:cubicBezTo>
                <a:cubicBezTo>
                  <a:pt x="189756" y="132664"/>
                  <a:pt x="194757" y="137666"/>
                  <a:pt x="200918" y="137666"/>
                </a:cubicBezTo>
                <a:cubicBezTo>
                  <a:pt x="207079" y="137666"/>
                  <a:pt x="212080" y="132664"/>
                  <a:pt x="212080" y="12650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7048500" y="1460500"/>
            <a:ext cx="73025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Печать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413500" y="2000250"/>
            <a:ext cx="5270500" cy="841375"/>
          </a:xfrm>
          <a:custGeom>
            <a:avLst/>
            <a:gdLst/>
            <a:ahLst/>
            <a:cxnLst/>
            <a:rect l="l" t="t" r="r" b="b"/>
            <a:pathLst>
              <a:path w="5270500" h="841375">
                <a:moveTo>
                  <a:pt x="95252" y="0"/>
                </a:moveTo>
                <a:lnTo>
                  <a:pt x="5175248" y="0"/>
                </a:lnTo>
                <a:cubicBezTo>
                  <a:pt x="5227854" y="0"/>
                  <a:pt x="5270500" y="42646"/>
                  <a:pt x="5270500" y="95252"/>
                </a:cubicBezTo>
                <a:lnTo>
                  <a:pt x="5270500" y="746123"/>
                </a:lnTo>
                <a:cubicBezTo>
                  <a:pt x="5270500" y="798729"/>
                  <a:pt x="5227854" y="841375"/>
                  <a:pt x="5175248" y="841375"/>
                </a:cubicBezTo>
                <a:lnTo>
                  <a:pt x="95252" y="841375"/>
                </a:lnTo>
                <a:cubicBezTo>
                  <a:pt x="42646" y="841375"/>
                  <a:pt x="0" y="798729"/>
                  <a:pt x="0" y="746123"/>
                </a:cubicBezTo>
                <a:lnTo>
                  <a:pt x="0" y="95252"/>
                </a:lnTo>
                <a:cubicBezTo>
                  <a:pt x="0" y="42681"/>
                  <a:pt x="42681" y="0"/>
                  <a:pt x="95252" y="0"/>
                </a:cubicBezTo>
                <a:close/>
              </a:path>
            </a:pathLst>
          </a:custGeom>
          <a:solidFill>
            <a:srgbClr val="F0F4F8"/>
          </a:solidFill>
          <a:ln/>
        </p:spPr>
      </p:sp>
      <p:sp>
        <p:nvSpPr>
          <p:cNvPr id="20" name="Text 18"/>
          <p:cNvSpPr/>
          <p:nvPr/>
        </p:nvSpPr>
        <p:spPr>
          <a:xfrm>
            <a:off x="6572250" y="2159000"/>
            <a:ext cx="5032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Лазерный принтер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72250" y="2476500"/>
            <a:ext cx="5016500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Без полос и пятен, четкое качество печати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33375" y="3222625"/>
            <a:ext cx="5667375" cy="2127250"/>
          </a:xfrm>
          <a:custGeom>
            <a:avLst/>
            <a:gdLst/>
            <a:ahLst/>
            <a:cxnLst/>
            <a:rect l="l" t="t" r="r" b="b"/>
            <a:pathLst>
              <a:path w="5667375" h="2127250">
                <a:moveTo>
                  <a:pt x="31750" y="0"/>
                </a:moveTo>
                <a:lnTo>
                  <a:pt x="5540378" y="0"/>
                </a:lnTo>
                <a:cubicBezTo>
                  <a:pt x="5610517" y="0"/>
                  <a:pt x="5667375" y="56858"/>
                  <a:pt x="5667375" y="126997"/>
                </a:cubicBezTo>
                <a:lnTo>
                  <a:pt x="5667375" y="2000253"/>
                </a:lnTo>
                <a:cubicBezTo>
                  <a:pt x="5667375" y="2070392"/>
                  <a:pt x="5610517" y="2127250"/>
                  <a:pt x="5540378" y="2127250"/>
                </a:cubicBezTo>
                <a:lnTo>
                  <a:pt x="31750" y="2127250"/>
                </a:lnTo>
                <a:cubicBezTo>
                  <a:pt x="14227" y="2127250"/>
                  <a:pt x="0" y="2113023"/>
                  <a:pt x="0" y="2095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33375" y="3222625"/>
            <a:ext cx="31750" cy="2127250"/>
          </a:xfrm>
          <a:custGeom>
            <a:avLst/>
            <a:gdLst/>
            <a:ahLst/>
            <a:cxnLst/>
            <a:rect l="l" t="t" r="r" b="b"/>
            <a:pathLst>
              <a:path w="31750" h="2127250">
                <a:moveTo>
                  <a:pt x="31750" y="0"/>
                </a:moveTo>
                <a:lnTo>
                  <a:pt x="31750" y="0"/>
                </a:lnTo>
                <a:lnTo>
                  <a:pt x="31750" y="2127250"/>
                </a:lnTo>
                <a:lnTo>
                  <a:pt x="31750" y="2127250"/>
                </a:lnTo>
                <a:cubicBezTo>
                  <a:pt x="14227" y="2127250"/>
                  <a:pt x="0" y="2113023"/>
                  <a:pt x="0" y="2095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4" name="Shape 22"/>
          <p:cNvSpPr/>
          <p:nvPr/>
        </p:nvSpPr>
        <p:spPr>
          <a:xfrm>
            <a:off x="539750" y="3413125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95250" y="0"/>
                </a:moveTo>
                <a:lnTo>
                  <a:pt x="412750" y="0"/>
                </a:lnTo>
                <a:cubicBezTo>
                  <a:pt x="465320" y="0"/>
                  <a:pt x="508000" y="42680"/>
                  <a:pt x="508000" y="95250"/>
                </a:cubicBezTo>
                <a:lnTo>
                  <a:pt x="508000" y="412750"/>
                </a:lnTo>
                <a:cubicBezTo>
                  <a:pt x="508000" y="465320"/>
                  <a:pt x="465320" y="508000"/>
                  <a:pt x="412750" y="508000"/>
                </a:cubicBezTo>
                <a:lnTo>
                  <a:pt x="95250" y="508000"/>
                </a:lnTo>
                <a:cubicBezTo>
                  <a:pt x="42680" y="508000"/>
                  <a:pt x="0" y="465320"/>
                  <a:pt x="0" y="412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5" name="Shape 23"/>
          <p:cNvSpPr/>
          <p:nvPr/>
        </p:nvSpPr>
        <p:spPr>
          <a:xfrm>
            <a:off x="646906" y="3548063"/>
            <a:ext cx="297656" cy="238125"/>
          </a:xfrm>
          <a:custGeom>
            <a:avLst/>
            <a:gdLst/>
            <a:ahLst/>
            <a:cxnLst/>
            <a:rect l="l" t="t" r="r" b="b"/>
            <a:pathLst>
              <a:path w="297656" h="238125">
                <a:moveTo>
                  <a:pt x="89297" y="59531"/>
                </a:moveTo>
                <a:cubicBezTo>
                  <a:pt x="89297" y="51299"/>
                  <a:pt x="95948" y="44648"/>
                  <a:pt x="104180" y="44648"/>
                </a:cubicBezTo>
                <a:cubicBezTo>
                  <a:pt x="112412" y="44648"/>
                  <a:pt x="119062" y="51299"/>
                  <a:pt x="119062" y="59531"/>
                </a:cubicBezTo>
                <a:lnTo>
                  <a:pt x="119062" y="63159"/>
                </a:lnTo>
                <a:cubicBezTo>
                  <a:pt x="119062" y="76042"/>
                  <a:pt x="117946" y="88878"/>
                  <a:pt x="115760" y="101529"/>
                </a:cubicBezTo>
                <a:lnTo>
                  <a:pt x="76507" y="113295"/>
                </a:lnTo>
                <a:cubicBezTo>
                  <a:pt x="57624" y="118969"/>
                  <a:pt x="44695" y="136364"/>
                  <a:pt x="44695" y="156083"/>
                </a:cubicBezTo>
                <a:lnTo>
                  <a:pt x="44695" y="171152"/>
                </a:lnTo>
                <a:lnTo>
                  <a:pt x="11209" y="171152"/>
                </a:lnTo>
                <a:cubicBezTo>
                  <a:pt x="5023" y="171152"/>
                  <a:pt x="47" y="176129"/>
                  <a:pt x="47" y="182314"/>
                </a:cubicBezTo>
                <a:cubicBezTo>
                  <a:pt x="47" y="188500"/>
                  <a:pt x="5023" y="193477"/>
                  <a:pt x="11209" y="193477"/>
                </a:cubicBezTo>
                <a:lnTo>
                  <a:pt x="44927" y="193477"/>
                </a:lnTo>
                <a:cubicBezTo>
                  <a:pt x="46881" y="210220"/>
                  <a:pt x="61113" y="223242"/>
                  <a:pt x="78414" y="223242"/>
                </a:cubicBezTo>
                <a:cubicBezTo>
                  <a:pt x="90506" y="223242"/>
                  <a:pt x="101668" y="216777"/>
                  <a:pt x="107668" y="206266"/>
                </a:cubicBezTo>
                <a:lnTo>
                  <a:pt x="114133" y="194965"/>
                </a:lnTo>
                <a:cubicBezTo>
                  <a:pt x="126597" y="173106"/>
                  <a:pt x="135759" y="149526"/>
                  <a:pt x="141294" y="124969"/>
                </a:cubicBezTo>
                <a:lnTo>
                  <a:pt x="185198" y="111807"/>
                </a:lnTo>
                <a:lnTo>
                  <a:pt x="179384" y="129248"/>
                </a:lnTo>
                <a:cubicBezTo>
                  <a:pt x="177850" y="133806"/>
                  <a:pt x="178640" y="138782"/>
                  <a:pt x="181431" y="142642"/>
                </a:cubicBezTo>
                <a:cubicBezTo>
                  <a:pt x="184221" y="146503"/>
                  <a:pt x="188686" y="148828"/>
                  <a:pt x="193477" y="148828"/>
                </a:cubicBezTo>
                <a:lnTo>
                  <a:pt x="253008" y="148828"/>
                </a:lnTo>
                <a:cubicBezTo>
                  <a:pt x="261240" y="148828"/>
                  <a:pt x="267891" y="142177"/>
                  <a:pt x="267891" y="133945"/>
                </a:cubicBezTo>
                <a:cubicBezTo>
                  <a:pt x="267891" y="125713"/>
                  <a:pt x="261240" y="119062"/>
                  <a:pt x="253008" y="119062"/>
                </a:cubicBezTo>
                <a:lnTo>
                  <a:pt x="214126" y="119062"/>
                </a:lnTo>
                <a:lnTo>
                  <a:pt x="222498" y="93994"/>
                </a:lnTo>
                <a:cubicBezTo>
                  <a:pt x="224265" y="88739"/>
                  <a:pt x="222917" y="82925"/>
                  <a:pt x="219056" y="78925"/>
                </a:cubicBezTo>
                <a:cubicBezTo>
                  <a:pt x="215196" y="74926"/>
                  <a:pt x="209429" y="73437"/>
                  <a:pt x="204081" y="75019"/>
                </a:cubicBezTo>
                <a:lnTo>
                  <a:pt x="147154" y="92134"/>
                </a:lnTo>
                <a:cubicBezTo>
                  <a:pt x="148270" y="82507"/>
                  <a:pt x="148828" y="72879"/>
                  <a:pt x="148828" y="63159"/>
                </a:cubicBezTo>
                <a:lnTo>
                  <a:pt x="148828" y="59531"/>
                </a:lnTo>
                <a:cubicBezTo>
                  <a:pt x="148828" y="34882"/>
                  <a:pt x="128829" y="14883"/>
                  <a:pt x="104180" y="14883"/>
                </a:cubicBezTo>
                <a:cubicBezTo>
                  <a:pt x="79530" y="14883"/>
                  <a:pt x="59531" y="34882"/>
                  <a:pt x="59531" y="59531"/>
                </a:cubicBezTo>
                <a:lnTo>
                  <a:pt x="59531" y="74414"/>
                </a:lnTo>
                <a:cubicBezTo>
                  <a:pt x="59531" y="82646"/>
                  <a:pt x="66182" y="89297"/>
                  <a:pt x="74414" y="89297"/>
                </a:cubicBezTo>
                <a:cubicBezTo>
                  <a:pt x="82646" y="89297"/>
                  <a:pt x="89297" y="82646"/>
                  <a:pt x="89297" y="74414"/>
                </a:cubicBezTo>
                <a:lnTo>
                  <a:pt x="89297" y="59531"/>
                </a:lnTo>
                <a:close/>
                <a:moveTo>
                  <a:pt x="85018" y="141852"/>
                </a:moveTo>
                <a:lnTo>
                  <a:pt x="107807" y="135015"/>
                </a:lnTo>
                <a:cubicBezTo>
                  <a:pt x="102970" y="150735"/>
                  <a:pt x="96413" y="165897"/>
                  <a:pt x="88227" y="180222"/>
                </a:cubicBezTo>
                <a:lnTo>
                  <a:pt x="81762" y="191523"/>
                </a:lnTo>
                <a:cubicBezTo>
                  <a:pt x="81065" y="192732"/>
                  <a:pt x="79763" y="193523"/>
                  <a:pt x="78321" y="193523"/>
                </a:cubicBezTo>
                <a:cubicBezTo>
                  <a:pt x="76135" y="193523"/>
                  <a:pt x="74368" y="191756"/>
                  <a:pt x="74368" y="189570"/>
                </a:cubicBezTo>
                <a:lnTo>
                  <a:pt x="74368" y="156130"/>
                </a:lnTo>
                <a:cubicBezTo>
                  <a:pt x="74368" y="149572"/>
                  <a:pt x="78693" y="143759"/>
                  <a:pt x="84972" y="141852"/>
                </a:cubicBezTo>
                <a:close/>
                <a:moveTo>
                  <a:pt x="286494" y="193477"/>
                </a:moveTo>
                <a:cubicBezTo>
                  <a:pt x="292680" y="193477"/>
                  <a:pt x="297656" y="188500"/>
                  <a:pt x="297656" y="182314"/>
                </a:cubicBezTo>
                <a:cubicBezTo>
                  <a:pt x="297656" y="176129"/>
                  <a:pt x="292680" y="171152"/>
                  <a:pt x="286494" y="171152"/>
                </a:cubicBezTo>
                <a:lnTo>
                  <a:pt x="150270" y="171152"/>
                </a:lnTo>
                <a:cubicBezTo>
                  <a:pt x="147247" y="178733"/>
                  <a:pt x="143898" y="186175"/>
                  <a:pt x="140224" y="193477"/>
                </a:cubicBezTo>
                <a:lnTo>
                  <a:pt x="286494" y="19347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1174750" y="3540125"/>
            <a:ext cx="8731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Подпись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39750" y="4079875"/>
            <a:ext cx="5270500" cy="841375"/>
          </a:xfrm>
          <a:custGeom>
            <a:avLst/>
            <a:gdLst/>
            <a:ahLst/>
            <a:cxnLst/>
            <a:rect l="l" t="t" r="r" b="b"/>
            <a:pathLst>
              <a:path w="5270500" h="841375">
                <a:moveTo>
                  <a:pt x="95252" y="0"/>
                </a:moveTo>
                <a:lnTo>
                  <a:pt x="5175248" y="0"/>
                </a:lnTo>
                <a:cubicBezTo>
                  <a:pt x="5227854" y="0"/>
                  <a:pt x="5270500" y="42646"/>
                  <a:pt x="5270500" y="95252"/>
                </a:cubicBezTo>
                <a:lnTo>
                  <a:pt x="5270500" y="746123"/>
                </a:lnTo>
                <a:cubicBezTo>
                  <a:pt x="5270500" y="798729"/>
                  <a:pt x="5227854" y="841375"/>
                  <a:pt x="5175248" y="841375"/>
                </a:cubicBezTo>
                <a:lnTo>
                  <a:pt x="95252" y="841375"/>
                </a:lnTo>
                <a:cubicBezTo>
                  <a:pt x="42646" y="841375"/>
                  <a:pt x="0" y="798729"/>
                  <a:pt x="0" y="746123"/>
                </a:cubicBezTo>
                <a:lnTo>
                  <a:pt x="0" y="95252"/>
                </a:lnTo>
                <a:cubicBezTo>
                  <a:pt x="0" y="42681"/>
                  <a:pt x="42681" y="0"/>
                  <a:pt x="95252" y="0"/>
                </a:cubicBezTo>
                <a:close/>
              </a:path>
            </a:pathLst>
          </a:custGeom>
          <a:solidFill>
            <a:srgbClr val="F0F4F8"/>
          </a:solidFill>
          <a:ln/>
        </p:spPr>
      </p:sp>
      <p:sp>
        <p:nvSpPr>
          <p:cNvPr id="28" name="Text 26"/>
          <p:cNvSpPr/>
          <p:nvPr/>
        </p:nvSpPr>
        <p:spPr>
          <a:xfrm>
            <a:off x="698500" y="4238625"/>
            <a:ext cx="5032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Только на последнем листе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98500" y="4556125"/>
            <a:ext cx="5016500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специально отведенном поле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207125" y="3222625"/>
            <a:ext cx="5667375" cy="2127250"/>
          </a:xfrm>
          <a:custGeom>
            <a:avLst/>
            <a:gdLst/>
            <a:ahLst/>
            <a:cxnLst/>
            <a:rect l="l" t="t" r="r" b="b"/>
            <a:pathLst>
              <a:path w="5667375" h="2127250">
                <a:moveTo>
                  <a:pt x="31750" y="0"/>
                </a:moveTo>
                <a:lnTo>
                  <a:pt x="5540378" y="0"/>
                </a:lnTo>
                <a:cubicBezTo>
                  <a:pt x="5610517" y="0"/>
                  <a:pt x="5667375" y="56858"/>
                  <a:pt x="5667375" y="126997"/>
                </a:cubicBezTo>
                <a:lnTo>
                  <a:pt x="5667375" y="2000253"/>
                </a:lnTo>
                <a:cubicBezTo>
                  <a:pt x="5667375" y="2070392"/>
                  <a:pt x="5610517" y="2127250"/>
                  <a:pt x="5540378" y="2127250"/>
                </a:cubicBezTo>
                <a:lnTo>
                  <a:pt x="31750" y="2127250"/>
                </a:lnTo>
                <a:cubicBezTo>
                  <a:pt x="14227" y="2127250"/>
                  <a:pt x="0" y="2113023"/>
                  <a:pt x="0" y="2095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207125" y="3222625"/>
            <a:ext cx="31750" cy="2127250"/>
          </a:xfrm>
          <a:custGeom>
            <a:avLst/>
            <a:gdLst/>
            <a:ahLst/>
            <a:cxnLst/>
            <a:rect l="l" t="t" r="r" b="b"/>
            <a:pathLst>
              <a:path w="31750" h="2127250">
                <a:moveTo>
                  <a:pt x="31750" y="0"/>
                </a:moveTo>
                <a:lnTo>
                  <a:pt x="31750" y="0"/>
                </a:lnTo>
                <a:lnTo>
                  <a:pt x="31750" y="2127250"/>
                </a:lnTo>
                <a:lnTo>
                  <a:pt x="31750" y="2127250"/>
                </a:lnTo>
                <a:cubicBezTo>
                  <a:pt x="14227" y="2127250"/>
                  <a:pt x="0" y="2113023"/>
                  <a:pt x="0" y="2095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32" name="Shape 30"/>
          <p:cNvSpPr/>
          <p:nvPr/>
        </p:nvSpPr>
        <p:spPr>
          <a:xfrm>
            <a:off x="6413500" y="3413125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95250" y="0"/>
                </a:moveTo>
                <a:lnTo>
                  <a:pt x="412750" y="0"/>
                </a:lnTo>
                <a:cubicBezTo>
                  <a:pt x="465320" y="0"/>
                  <a:pt x="508000" y="42680"/>
                  <a:pt x="508000" y="95250"/>
                </a:cubicBezTo>
                <a:lnTo>
                  <a:pt x="508000" y="412750"/>
                </a:lnTo>
                <a:cubicBezTo>
                  <a:pt x="508000" y="465320"/>
                  <a:pt x="465320" y="508000"/>
                  <a:pt x="412750" y="508000"/>
                </a:cubicBezTo>
                <a:lnTo>
                  <a:pt x="95250" y="508000"/>
                </a:lnTo>
                <a:cubicBezTo>
                  <a:pt x="42680" y="508000"/>
                  <a:pt x="0" y="465320"/>
                  <a:pt x="0" y="412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33" name="Shape 31"/>
          <p:cNvSpPr/>
          <p:nvPr/>
        </p:nvSpPr>
        <p:spPr>
          <a:xfrm>
            <a:off x="6550422" y="3548063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70780" y="191849"/>
                </a:moveTo>
                <a:lnTo>
                  <a:pt x="46276" y="67345"/>
                </a:lnTo>
                <a:cubicBezTo>
                  <a:pt x="35858" y="81948"/>
                  <a:pt x="29766" y="99808"/>
                  <a:pt x="29766" y="119062"/>
                </a:cubicBezTo>
                <a:cubicBezTo>
                  <a:pt x="29766" y="168362"/>
                  <a:pt x="69763" y="208359"/>
                  <a:pt x="119062" y="208359"/>
                </a:cubicBezTo>
                <a:cubicBezTo>
                  <a:pt x="138364" y="208359"/>
                  <a:pt x="156223" y="202267"/>
                  <a:pt x="170780" y="191849"/>
                </a:cubicBezTo>
                <a:close/>
                <a:moveTo>
                  <a:pt x="191849" y="170780"/>
                </a:moveTo>
                <a:cubicBezTo>
                  <a:pt x="202267" y="156177"/>
                  <a:pt x="208359" y="138317"/>
                  <a:pt x="208359" y="119062"/>
                </a:cubicBezTo>
                <a:cubicBezTo>
                  <a:pt x="208359" y="69763"/>
                  <a:pt x="168362" y="29766"/>
                  <a:pt x="119062" y="29766"/>
                </a:cubicBezTo>
                <a:cubicBezTo>
                  <a:pt x="99761" y="29766"/>
                  <a:pt x="81902" y="35858"/>
                  <a:pt x="67345" y="46276"/>
                </a:cubicBezTo>
                <a:lnTo>
                  <a:pt x="191849" y="170780"/>
                </a:lnTo>
                <a:close/>
                <a:moveTo>
                  <a:pt x="0" y="119062"/>
                </a:moveTo>
                <a:cubicBezTo>
                  <a:pt x="0" y="53350"/>
                  <a:pt x="53350" y="0"/>
                  <a:pt x="119062" y="0"/>
                </a:cubicBezTo>
                <a:cubicBezTo>
                  <a:pt x="184775" y="0"/>
                  <a:pt x="238125" y="53350"/>
                  <a:pt x="238125" y="119062"/>
                </a:cubicBezTo>
                <a:cubicBezTo>
                  <a:pt x="238125" y="184775"/>
                  <a:pt x="184775" y="238125"/>
                  <a:pt x="119062" y="238125"/>
                </a:cubicBezTo>
                <a:cubicBezTo>
                  <a:pt x="53350" y="238125"/>
                  <a:pt x="0" y="184775"/>
                  <a:pt x="0" y="11906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7048500" y="3540125"/>
            <a:ext cx="11350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Запрещено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413500" y="4079875"/>
            <a:ext cx="5270500" cy="317500"/>
          </a:xfrm>
          <a:custGeom>
            <a:avLst/>
            <a:gdLst/>
            <a:ahLst/>
            <a:cxnLst/>
            <a:rect l="l" t="t" r="r" b="b"/>
            <a:pathLst>
              <a:path w="5270500" h="317500">
                <a:moveTo>
                  <a:pt x="63500" y="0"/>
                </a:moveTo>
                <a:lnTo>
                  <a:pt x="5207000" y="0"/>
                </a:lnTo>
                <a:cubicBezTo>
                  <a:pt x="5242047" y="0"/>
                  <a:pt x="5270500" y="28453"/>
                  <a:pt x="5270500" y="63500"/>
                </a:cubicBezTo>
                <a:lnTo>
                  <a:pt x="5270500" y="254000"/>
                </a:lnTo>
                <a:cubicBezTo>
                  <a:pt x="5270500" y="289047"/>
                  <a:pt x="5242047" y="317500"/>
                  <a:pt x="5207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E53E3E">
              <a:alpha val="5098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508750" y="4175125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13667" y="18207"/>
                </a:moveTo>
                <a:cubicBezTo>
                  <a:pt x="10567" y="15106"/>
                  <a:pt x="5531" y="15106"/>
                  <a:pt x="2431" y="18207"/>
                </a:cubicBezTo>
                <a:cubicBezTo>
                  <a:pt x="-670" y="21307"/>
                  <a:pt x="-670" y="26343"/>
                  <a:pt x="2431" y="29443"/>
                </a:cubicBezTo>
                <a:lnTo>
                  <a:pt x="36513" y="63500"/>
                </a:lnTo>
                <a:lnTo>
                  <a:pt x="2456" y="97582"/>
                </a:lnTo>
                <a:cubicBezTo>
                  <a:pt x="-645" y="100682"/>
                  <a:pt x="-645" y="105718"/>
                  <a:pt x="2456" y="108818"/>
                </a:cubicBezTo>
                <a:cubicBezTo>
                  <a:pt x="5556" y="111919"/>
                  <a:pt x="10592" y="111919"/>
                  <a:pt x="13692" y="108818"/>
                </a:cubicBezTo>
                <a:lnTo>
                  <a:pt x="47749" y="74737"/>
                </a:lnTo>
                <a:lnTo>
                  <a:pt x="81831" y="108793"/>
                </a:lnTo>
                <a:cubicBezTo>
                  <a:pt x="84931" y="111894"/>
                  <a:pt x="89967" y="111894"/>
                  <a:pt x="93067" y="108793"/>
                </a:cubicBezTo>
                <a:cubicBezTo>
                  <a:pt x="96168" y="105693"/>
                  <a:pt x="96168" y="100657"/>
                  <a:pt x="93067" y="97557"/>
                </a:cubicBezTo>
                <a:lnTo>
                  <a:pt x="58986" y="63500"/>
                </a:lnTo>
                <a:lnTo>
                  <a:pt x="93042" y="29418"/>
                </a:lnTo>
                <a:cubicBezTo>
                  <a:pt x="96143" y="26318"/>
                  <a:pt x="96143" y="21282"/>
                  <a:pt x="93042" y="18182"/>
                </a:cubicBezTo>
                <a:cubicBezTo>
                  <a:pt x="89942" y="15081"/>
                  <a:pt x="84906" y="15081"/>
                  <a:pt x="81806" y="18182"/>
                </a:cubicBezTo>
                <a:lnTo>
                  <a:pt x="47749" y="52263"/>
                </a:lnTo>
                <a:lnTo>
                  <a:pt x="13667" y="18207"/>
                </a:ln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37" name="Text 35"/>
          <p:cNvSpPr/>
          <p:nvPr/>
        </p:nvSpPr>
        <p:spPr>
          <a:xfrm>
            <a:off x="6731000" y="4143375"/>
            <a:ext cx="1571625" cy="198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Рукописные правки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413500" y="4460875"/>
            <a:ext cx="5270500" cy="317500"/>
          </a:xfrm>
          <a:custGeom>
            <a:avLst/>
            <a:gdLst/>
            <a:ahLst/>
            <a:cxnLst/>
            <a:rect l="l" t="t" r="r" b="b"/>
            <a:pathLst>
              <a:path w="5270500" h="317500">
                <a:moveTo>
                  <a:pt x="63500" y="0"/>
                </a:moveTo>
                <a:lnTo>
                  <a:pt x="5207000" y="0"/>
                </a:lnTo>
                <a:cubicBezTo>
                  <a:pt x="5242047" y="0"/>
                  <a:pt x="5270500" y="28453"/>
                  <a:pt x="5270500" y="63500"/>
                </a:cubicBezTo>
                <a:lnTo>
                  <a:pt x="5270500" y="254000"/>
                </a:lnTo>
                <a:cubicBezTo>
                  <a:pt x="5270500" y="289047"/>
                  <a:pt x="5242047" y="317500"/>
                  <a:pt x="5207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E53E3E">
              <a:alpha val="5098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508750" y="4556125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13667" y="18207"/>
                </a:moveTo>
                <a:cubicBezTo>
                  <a:pt x="10567" y="15106"/>
                  <a:pt x="5531" y="15106"/>
                  <a:pt x="2431" y="18207"/>
                </a:cubicBezTo>
                <a:cubicBezTo>
                  <a:pt x="-670" y="21307"/>
                  <a:pt x="-670" y="26343"/>
                  <a:pt x="2431" y="29443"/>
                </a:cubicBezTo>
                <a:lnTo>
                  <a:pt x="36513" y="63500"/>
                </a:lnTo>
                <a:lnTo>
                  <a:pt x="2456" y="97582"/>
                </a:lnTo>
                <a:cubicBezTo>
                  <a:pt x="-645" y="100682"/>
                  <a:pt x="-645" y="105718"/>
                  <a:pt x="2456" y="108818"/>
                </a:cubicBezTo>
                <a:cubicBezTo>
                  <a:pt x="5556" y="111919"/>
                  <a:pt x="10592" y="111919"/>
                  <a:pt x="13692" y="108818"/>
                </a:cubicBezTo>
                <a:lnTo>
                  <a:pt x="47749" y="74737"/>
                </a:lnTo>
                <a:lnTo>
                  <a:pt x="81831" y="108793"/>
                </a:lnTo>
                <a:cubicBezTo>
                  <a:pt x="84931" y="111894"/>
                  <a:pt x="89967" y="111894"/>
                  <a:pt x="93067" y="108793"/>
                </a:cubicBezTo>
                <a:cubicBezTo>
                  <a:pt x="96168" y="105693"/>
                  <a:pt x="96168" y="100657"/>
                  <a:pt x="93067" y="97557"/>
                </a:cubicBezTo>
                <a:lnTo>
                  <a:pt x="58986" y="63500"/>
                </a:lnTo>
                <a:lnTo>
                  <a:pt x="93042" y="29418"/>
                </a:lnTo>
                <a:cubicBezTo>
                  <a:pt x="96143" y="26318"/>
                  <a:pt x="96143" y="21282"/>
                  <a:pt x="93042" y="18182"/>
                </a:cubicBezTo>
                <a:cubicBezTo>
                  <a:pt x="89942" y="15081"/>
                  <a:pt x="84906" y="15081"/>
                  <a:pt x="81806" y="18182"/>
                </a:cubicBezTo>
                <a:lnTo>
                  <a:pt x="47749" y="52263"/>
                </a:lnTo>
                <a:lnTo>
                  <a:pt x="13667" y="18207"/>
                </a:ln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40" name="Text 38"/>
          <p:cNvSpPr/>
          <p:nvPr/>
        </p:nvSpPr>
        <p:spPr>
          <a:xfrm>
            <a:off x="6731000" y="4524375"/>
            <a:ext cx="2043349" cy="190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Подпись</a:t>
            </a:r>
            <a:r>
              <a:rPr lang="en-US" sz="10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 штрих-кодах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6413500" y="4841875"/>
            <a:ext cx="5270500" cy="317500"/>
          </a:xfrm>
          <a:custGeom>
            <a:avLst/>
            <a:gdLst/>
            <a:ahLst/>
            <a:cxnLst/>
            <a:rect l="l" t="t" r="r" b="b"/>
            <a:pathLst>
              <a:path w="5270500" h="317500">
                <a:moveTo>
                  <a:pt x="63500" y="0"/>
                </a:moveTo>
                <a:lnTo>
                  <a:pt x="5207000" y="0"/>
                </a:lnTo>
                <a:cubicBezTo>
                  <a:pt x="5242047" y="0"/>
                  <a:pt x="5270500" y="28453"/>
                  <a:pt x="5270500" y="63500"/>
                </a:cubicBezTo>
                <a:lnTo>
                  <a:pt x="5270500" y="254000"/>
                </a:lnTo>
                <a:cubicBezTo>
                  <a:pt x="5270500" y="289047"/>
                  <a:pt x="5242047" y="317500"/>
                  <a:pt x="5207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E53E3E">
              <a:alpha val="5098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6508750" y="4937125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13667" y="18207"/>
                </a:moveTo>
                <a:cubicBezTo>
                  <a:pt x="10567" y="15106"/>
                  <a:pt x="5531" y="15106"/>
                  <a:pt x="2431" y="18207"/>
                </a:cubicBezTo>
                <a:cubicBezTo>
                  <a:pt x="-670" y="21307"/>
                  <a:pt x="-670" y="26343"/>
                  <a:pt x="2431" y="29443"/>
                </a:cubicBezTo>
                <a:lnTo>
                  <a:pt x="36513" y="63500"/>
                </a:lnTo>
                <a:lnTo>
                  <a:pt x="2456" y="97582"/>
                </a:lnTo>
                <a:cubicBezTo>
                  <a:pt x="-645" y="100682"/>
                  <a:pt x="-645" y="105718"/>
                  <a:pt x="2456" y="108818"/>
                </a:cubicBezTo>
                <a:cubicBezTo>
                  <a:pt x="5556" y="111919"/>
                  <a:pt x="10592" y="111919"/>
                  <a:pt x="13692" y="108818"/>
                </a:cubicBezTo>
                <a:lnTo>
                  <a:pt x="47749" y="74737"/>
                </a:lnTo>
                <a:lnTo>
                  <a:pt x="81831" y="108793"/>
                </a:lnTo>
                <a:cubicBezTo>
                  <a:pt x="84931" y="111894"/>
                  <a:pt x="89967" y="111894"/>
                  <a:pt x="93067" y="108793"/>
                </a:cubicBezTo>
                <a:cubicBezTo>
                  <a:pt x="96168" y="105693"/>
                  <a:pt x="96168" y="100657"/>
                  <a:pt x="93067" y="97557"/>
                </a:cubicBezTo>
                <a:lnTo>
                  <a:pt x="58986" y="63500"/>
                </a:lnTo>
                <a:lnTo>
                  <a:pt x="93042" y="29418"/>
                </a:lnTo>
                <a:cubicBezTo>
                  <a:pt x="96143" y="26318"/>
                  <a:pt x="96143" y="21282"/>
                  <a:pt x="93042" y="18182"/>
                </a:cubicBezTo>
                <a:cubicBezTo>
                  <a:pt x="89942" y="15081"/>
                  <a:pt x="84906" y="15081"/>
                  <a:pt x="81806" y="18182"/>
                </a:cubicBezTo>
                <a:lnTo>
                  <a:pt x="47749" y="52263"/>
                </a:lnTo>
                <a:lnTo>
                  <a:pt x="13667" y="18207"/>
                </a:ln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43" name="Text 41"/>
          <p:cNvSpPr/>
          <p:nvPr/>
        </p:nvSpPr>
        <p:spPr>
          <a:xfrm>
            <a:off x="6730999" y="4905375"/>
            <a:ext cx="157162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Скрепки, прошивка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317500" y="5508625"/>
            <a:ext cx="5699125" cy="976312"/>
          </a:xfrm>
          <a:custGeom>
            <a:avLst/>
            <a:gdLst/>
            <a:ahLst/>
            <a:cxnLst/>
            <a:rect l="l" t="t" r="r" b="b"/>
            <a:pathLst>
              <a:path w="5699125" h="976312">
                <a:moveTo>
                  <a:pt x="126999" y="0"/>
                </a:moveTo>
                <a:lnTo>
                  <a:pt x="5572126" y="0"/>
                </a:lnTo>
                <a:cubicBezTo>
                  <a:pt x="5642266" y="0"/>
                  <a:pt x="5699125" y="56859"/>
                  <a:pt x="5699125" y="126999"/>
                </a:cubicBezTo>
                <a:lnTo>
                  <a:pt x="5699125" y="849314"/>
                </a:lnTo>
                <a:cubicBezTo>
                  <a:pt x="5699125" y="919453"/>
                  <a:pt x="5642266" y="976313"/>
                  <a:pt x="5572126" y="976312"/>
                </a:cubicBezTo>
                <a:lnTo>
                  <a:pt x="126999" y="976312"/>
                </a:lnTo>
                <a:cubicBezTo>
                  <a:pt x="56859" y="976312"/>
                  <a:pt x="0" y="919453"/>
                  <a:pt x="0" y="849314"/>
                </a:cubicBezTo>
                <a:lnTo>
                  <a:pt x="0" y="126999"/>
                </a:lnTo>
                <a:cubicBezTo>
                  <a:pt x="0" y="56906"/>
                  <a:pt x="56906" y="0"/>
                  <a:pt x="126999" y="0"/>
                </a:cubicBezTo>
                <a:close/>
              </a:path>
            </a:pathLst>
          </a:cu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98438" dist="158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554633" y="5699125"/>
            <a:ext cx="208359" cy="238125"/>
          </a:xfrm>
          <a:custGeom>
            <a:avLst/>
            <a:gdLst/>
            <a:ahLst/>
            <a:cxnLst/>
            <a:rect l="l" t="t" r="r" b="b"/>
            <a:pathLst>
              <a:path w="208359" h="238125">
                <a:moveTo>
                  <a:pt x="59531" y="0"/>
                </a:moveTo>
                <a:cubicBezTo>
                  <a:pt x="67763" y="0"/>
                  <a:pt x="74414" y="6651"/>
                  <a:pt x="74414" y="14883"/>
                </a:cubicBezTo>
                <a:lnTo>
                  <a:pt x="74414" y="29766"/>
                </a:lnTo>
                <a:lnTo>
                  <a:pt x="133945" y="29766"/>
                </a:lnTo>
                <a:lnTo>
                  <a:pt x="133945" y="14883"/>
                </a:lnTo>
                <a:cubicBezTo>
                  <a:pt x="133945" y="6651"/>
                  <a:pt x="140596" y="0"/>
                  <a:pt x="148828" y="0"/>
                </a:cubicBezTo>
                <a:cubicBezTo>
                  <a:pt x="157060" y="0"/>
                  <a:pt x="163711" y="6651"/>
                  <a:pt x="163711" y="14883"/>
                </a:cubicBezTo>
                <a:lnTo>
                  <a:pt x="163711" y="29766"/>
                </a:lnTo>
                <a:lnTo>
                  <a:pt x="178594" y="29766"/>
                </a:lnTo>
                <a:cubicBezTo>
                  <a:pt x="195011" y="29766"/>
                  <a:pt x="208359" y="43114"/>
                  <a:pt x="208359" y="59531"/>
                </a:cubicBezTo>
                <a:lnTo>
                  <a:pt x="208359" y="193477"/>
                </a:lnTo>
                <a:cubicBezTo>
                  <a:pt x="208359" y="209894"/>
                  <a:pt x="195011" y="223242"/>
                  <a:pt x="178594" y="223242"/>
                </a:cubicBezTo>
                <a:lnTo>
                  <a:pt x="29766" y="223242"/>
                </a:lnTo>
                <a:cubicBezTo>
                  <a:pt x="13348" y="223242"/>
                  <a:pt x="0" y="209894"/>
                  <a:pt x="0" y="193477"/>
                </a:cubicBezTo>
                <a:lnTo>
                  <a:pt x="0" y="59531"/>
                </a:lnTo>
                <a:cubicBezTo>
                  <a:pt x="0" y="43114"/>
                  <a:pt x="13348" y="29766"/>
                  <a:pt x="29766" y="29766"/>
                </a:cubicBezTo>
                <a:lnTo>
                  <a:pt x="44648" y="29766"/>
                </a:lnTo>
                <a:lnTo>
                  <a:pt x="44648" y="14883"/>
                </a:lnTo>
                <a:cubicBezTo>
                  <a:pt x="44648" y="6651"/>
                  <a:pt x="51299" y="0"/>
                  <a:pt x="59531" y="0"/>
                </a:cubicBezTo>
                <a:close/>
                <a:moveTo>
                  <a:pt x="143433" y="106366"/>
                </a:moveTo>
                <a:cubicBezTo>
                  <a:pt x="146689" y="101157"/>
                  <a:pt x="145107" y="94273"/>
                  <a:pt x="139898" y="90971"/>
                </a:cubicBezTo>
                <a:cubicBezTo>
                  <a:pt x="134689" y="87669"/>
                  <a:pt x="127806" y="89297"/>
                  <a:pt x="124504" y="94506"/>
                </a:cubicBezTo>
                <a:lnTo>
                  <a:pt x="95948" y="140224"/>
                </a:lnTo>
                <a:lnTo>
                  <a:pt x="83390" y="123481"/>
                </a:lnTo>
                <a:cubicBezTo>
                  <a:pt x="79670" y="118551"/>
                  <a:pt x="72693" y="117528"/>
                  <a:pt x="67763" y="121248"/>
                </a:cubicBezTo>
                <a:cubicBezTo>
                  <a:pt x="62833" y="124969"/>
                  <a:pt x="61810" y="131945"/>
                  <a:pt x="65531" y="136875"/>
                </a:cubicBezTo>
                <a:lnTo>
                  <a:pt x="87855" y="166641"/>
                </a:lnTo>
                <a:cubicBezTo>
                  <a:pt x="90041" y="169571"/>
                  <a:pt x="93576" y="171245"/>
                  <a:pt x="97250" y="171106"/>
                </a:cubicBezTo>
                <a:cubicBezTo>
                  <a:pt x="100924" y="170966"/>
                  <a:pt x="104273" y="169013"/>
                  <a:pt x="106226" y="165850"/>
                </a:cubicBezTo>
                <a:lnTo>
                  <a:pt x="143433" y="10631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932656" y="5707063"/>
            <a:ext cx="1008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Дата печати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508000" y="6064250"/>
            <a:ext cx="5389563" cy="230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Должна быть </a:t>
            </a:r>
            <a:r>
              <a:rPr lang="en-US" sz="1200" b="1" dirty="0">
                <a:solidFill>
                  <a:srgbClr val="FFFFFF"/>
                </a:solidFill>
                <a:highlight>
                  <a:srgbClr val="FFFFFF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позже отчетной даты </a:t>
            </a: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 совпадать с датой подписания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6175375" y="5508625"/>
            <a:ext cx="5699125" cy="976312"/>
          </a:xfrm>
          <a:custGeom>
            <a:avLst/>
            <a:gdLst/>
            <a:ahLst/>
            <a:cxnLst/>
            <a:rect l="l" t="t" r="r" b="b"/>
            <a:pathLst>
              <a:path w="5699125" h="976312">
                <a:moveTo>
                  <a:pt x="126999" y="0"/>
                </a:moveTo>
                <a:lnTo>
                  <a:pt x="5572126" y="0"/>
                </a:lnTo>
                <a:cubicBezTo>
                  <a:pt x="5642266" y="0"/>
                  <a:pt x="5699125" y="56859"/>
                  <a:pt x="5699125" y="126999"/>
                </a:cubicBezTo>
                <a:lnTo>
                  <a:pt x="5699125" y="849314"/>
                </a:lnTo>
                <a:cubicBezTo>
                  <a:pt x="5699125" y="919453"/>
                  <a:pt x="5642266" y="976313"/>
                  <a:pt x="5572126" y="976312"/>
                </a:cubicBezTo>
                <a:lnTo>
                  <a:pt x="126999" y="976312"/>
                </a:lnTo>
                <a:cubicBezTo>
                  <a:pt x="56859" y="976312"/>
                  <a:pt x="0" y="919453"/>
                  <a:pt x="0" y="849314"/>
                </a:cubicBezTo>
                <a:lnTo>
                  <a:pt x="0" y="126999"/>
                </a:lnTo>
                <a:cubicBezTo>
                  <a:pt x="0" y="56906"/>
                  <a:pt x="56906" y="0"/>
                  <a:pt x="126999" y="0"/>
                </a:cubicBezTo>
                <a:close/>
              </a:path>
            </a:pathLst>
          </a:cu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2700000" scaled="1"/>
          </a:gradFill>
          <a:ln/>
          <a:effectLst>
            <a:outerShdw blurRad="198438" dist="158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6367859" y="5699125"/>
            <a:ext cx="297656" cy="238125"/>
          </a:xfrm>
          <a:custGeom>
            <a:avLst/>
            <a:gdLst/>
            <a:ahLst/>
            <a:cxnLst/>
            <a:rect l="l" t="t" r="r" b="b"/>
            <a:pathLst>
              <a:path w="297656" h="238125">
                <a:moveTo>
                  <a:pt x="148828" y="7441"/>
                </a:moveTo>
                <a:cubicBezTo>
                  <a:pt x="175524" y="7441"/>
                  <a:pt x="197197" y="29115"/>
                  <a:pt x="197197" y="55811"/>
                </a:cubicBezTo>
                <a:cubicBezTo>
                  <a:pt x="197197" y="82506"/>
                  <a:pt x="175524" y="104180"/>
                  <a:pt x="148828" y="104180"/>
                </a:cubicBezTo>
                <a:cubicBezTo>
                  <a:pt x="122132" y="104180"/>
                  <a:pt x="100459" y="82506"/>
                  <a:pt x="100459" y="55811"/>
                </a:cubicBezTo>
                <a:cubicBezTo>
                  <a:pt x="100459" y="29115"/>
                  <a:pt x="122132" y="7441"/>
                  <a:pt x="148828" y="7441"/>
                </a:cubicBezTo>
                <a:close/>
                <a:moveTo>
                  <a:pt x="44648" y="40928"/>
                </a:moveTo>
                <a:cubicBezTo>
                  <a:pt x="63130" y="40928"/>
                  <a:pt x="78135" y="55932"/>
                  <a:pt x="78135" y="74414"/>
                </a:cubicBezTo>
                <a:cubicBezTo>
                  <a:pt x="78135" y="92896"/>
                  <a:pt x="63130" y="107900"/>
                  <a:pt x="44648" y="107900"/>
                </a:cubicBezTo>
                <a:cubicBezTo>
                  <a:pt x="26167" y="107900"/>
                  <a:pt x="11162" y="92896"/>
                  <a:pt x="11162" y="74414"/>
                </a:cubicBezTo>
                <a:cubicBezTo>
                  <a:pt x="11162" y="55932"/>
                  <a:pt x="26167" y="40928"/>
                  <a:pt x="44648" y="40928"/>
                </a:cubicBezTo>
                <a:close/>
                <a:moveTo>
                  <a:pt x="0" y="193477"/>
                </a:moveTo>
                <a:cubicBezTo>
                  <a:pt x="0" y="160595"/>
                  <a:pt x="26650" y="133945"/>
                  <a:pt x="59531" y="133945"/>
                </a:cubicBezTo>
                <a:cubicBezTo>
                  <a:pt x="65484" y="133945"/>
                  <a:pt x="71251" y="134829"/>
                  <a:pt x="76693" y="136457"/>
                </a:cubicBezTo>
                <a:cubicBezTo>
                  <a:pt x="61392" y="153572"/>
                  <a:pt x="52090" y="176175"/>
                  <a:pt x="52090" y="200918"/>
                </a:cubicBezTo>
                <a:lnTo>
                  <a:pt x="52090" y="208359"/>
                </a:lnTo>
                <a:cubicBezTo>
                  <a:pt x="52090" y="213661"/>
                  <a:pt x="53206" y="218684"/>
                  <a:pt x="55206" y="223242"/>
                </a:cubicBezTo>
                <a:lnTo>
                  <a:pt x="14883" y="223242"/>
                </a:lnTo>
                <a:cubicBezTo>
                  <a:pt x="6651" y="223242"/>
                  <a:pt x="0" y="216591"/>
                  <a:pt x="0" y="208359"/>
                </a:cubicBezTo>
                <a:lnTo>
                  <a:pt x="0" y="193477"/>
                </a:lnTo>
                <a:close/>
                <a:moveTo>
                  <a:pt x="242450" y="223242"/>
                </a:moveTo>
                <a:cubicBezTo>
                  <a:pt x="244450" y="218684"/>
                  <a:pt x="245566" y="213661"/>
                  <a:pt x="245566" y="208359"/>
                </a:cubicBezTo>
                <a:lnTo>
                  <a:pt x="245566" y="200918"/>
                </a:lnTo>
                <a:cubicBezTo>
                  <a:pt x="245566" y="176175"/>
                  <a:pt x="236265" y="153572"/>
                  <a:pt x="220963" y="136457"/>
                </a:cubicBezTo>
                <a:cubicBezTo>
                  <a:pt x="226405" y="134829"/>
                  <a:pt x="232172" y="133945"/>
                  <a:pt x="238125" y="133945"/>
                </a:cubicBezTo>
                <a:cubicBezTo>
                  <a:pt x="271007" y="133945"/>
                  <a:pt x="297656" y="160595"/>
                  <a:pt x="297656" y="193477"/>
                </a:cubicBezTo>
                <a:lnTo>
                  <a:pt x="297656" y="208359"/>
                </a:lnTo>
                <a:cubicBezTo>
                  <a:pt x="297656" y="216591"/>
                  <a:pt x="291005" y="223242"/>
                  <a:pt x="282773" y="223242"/>
                </a:cubicBezTo>
                <a:lnTo>
                  <a:pt x="242450" y="223242"/>
                </a:lnTo>
                <a:close/>
                <a:moveTo>
                  <a:pt x="219521" y="74414"/>
                </a:moveTo>
                <a:cubicBezTo>
                  <a:pt x="219521" y="55932"/>
                  <a:pt x="234526" y="40928"/>
                  <a:pt x="253008" y="40928"/>
                </a:cubicBezTo>
                <a:cubicBezTo>
                  <a:pt x="271489" y="40928"/>
                  <a:pt x="286494" y="55932"/>
                  <a:pt x="286494" y="74414"/>
                </a:cubicBezTo>
                <a:cubicBezTo>
                  <a:pt x="286494" y="92896"/>
                  <a:pt x="271489" y="107900"/>
                  <a:pt x="253008" y="107900"/>
                </a:cubicBezTo>
                <a:cubicBezTo>
                  <a:pt x="234526" y="107900"/>
                  <a:pt x="219521" y="92896"/>
                  <a:pt x="219521" y="74414"/>
                </a:cubicBezTo>
                <a:close/>
                <a:moveTo>
                  <a:pt x="74414" y="200918"/>
                </a:moveTo>
                <a:cubicBezTo>
                  <a:pt x="74414" y="159804"/>
                  <a:pt x="107714" y="126504"/>
                  <a:pt x="148828" y="126504"/>
                </a:cubicBezTo>
                <a:cubicBezTo>
                  <a:pt x="189942" y="126504"/>
                  <a:pt x="223242" y="159804"/>
                  <a:pt x="223242" y="200918"/>
                </a:cubicBezTo>
                <a:lnTo>
                  <a:pt x="223242" y="208359"/>
                </a:lnTo>
                <a:cubicBezTo>
                  <a:pt x="223242" y="216591"/>
                  <a:pt x="216591" y="223242"/>
                  <a:pt x="208359" y="223242"/>
                </a:cubicBezTo>
                <a:lnTo>
                  <a:pt x="89297" y="223242"/>
                </a:lnTo>
                <a:cubicBezTo>
                  <a:pt x="81065" y="223242"/>
                  <a:pt x="74414" y="216591"/>
                  <a:pt x="74414" y="208359"/>
                </a:cubicBezTo>
                <a:lnTo>
                  <a:pt x="74414" y="20091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6790531" y="5707063"/>
            <a:ext cx="1404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Для всех справок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365875" y="6064250"/>
            <a:ext cx="5389563" cy="230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Справки на себя и членов семьи печатаются </a:t>
            </a:r>
            <a:r>
              <a:rPr lang="en-US" sz="1200" b="1" dirty="0">
                <a:solidFill>
                  <a:srgbClr val="FFFFFF"/>
                </a:solidFill>
                <a:highlight>
                  <a:srgbClr val="FFFFFF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в один день</a:t>
            </a:r>
            <a:endParaRPr lang="en-US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13209" y="476250"/>
            <a:ext cx="38893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13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5125" y="111126"/>
            <a:ext cx="55245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Откуда брать информацию?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94147" y="633414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Shape 4"/>
          <p:cNvSpPr/>
          <p:nvPr/>
        </p:nvSpPr>
        <p:spPr>
          <a:xfrm>
            <a:off x="317500" y="1143000"/>
            <a:ext cx="11557000" cy="4405313"/>
          </a:xfrm>
          <a:custGeom>
            <a:avLst/>
            <a:gdLst/>
            <a:ahLst/>
            <a:cxnLst/>
            <a:rect l="l" t="t" r="r" b="b"/>
            <a:pathLst>
              <a:path w="11557000" h="4405313">
                <a:moveTo>
                  <a:pt x="127005" y="0"/>
                </a:moveTo>
                <a:lnTo>
                  <a:pt x="11429995" y="0"/>
                </a:lnTo>
                <a:cubicBezTo>
                  <a:pt x="11500138" y="0"/>
                  <a:pt x="11557000" y="56862"/>
                  <a:pt x="11557000" y="127005"/>
                </a:cubicBezTo>
                <a:lnTo>
                  <a:pt x="11557000" y="4278307"/>
                </a:lnTo>
                <a:cubicBezTo>
                  <a:pt x="11557000" y="4348450"/>
                  <a:pt x="11500138" y="4405312"/>
                  <a:pt x="11429995" y="4405313"/>
                </a:cubicBezTo>
                <a:lnTo>
                  <a:pt x="127005" y="4405313"/>
                </a:lnTo>
                <a:cubicBezTo>
                  <a:pt x="56862" y="4405313"/>
                  <a:pt x="0" y="4348450"/>
                  <a:pt x="0" y="4278307"/>
                </a:cubicBezTo>
                <a:lnTo>
                  <a:pt x="0" y="127005"/>
                </a:lnTo>
                <a:cubicBezTo>
                  <a:pt x="0" y="56862"/>
                  <a:pt x="56862" y="0"/>
                  <a:pt x="127005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17500" y="1118887"/>
            <a:ext cx="11557000" cy="539750"/>
          </a:xfrm>
          <a:custGeom>
            <a:avLst/>
            <a:gdLst/>
            <a:ahLst/>
            <a:cxnLst/>
            <a:rect l="l" t="t" r="r" b="b"/>
            <a:pathLst>
              <a:path w="11557000" h="539750">
                <a:moveTo>
                  <a:pt x="0" y="0"/>
                </a:moveTo>
                <a:lnTo>
                  <a:pt x="11557000" y="0"/>
                </a:lnTo>
                <a:lnTo>
                  <a:pt x="11557000" y="539750"/>
                </a:lnTo>
                <a:lnTo>
                  <a:pt x="0" y="5397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0" scaled="1"/>
          </a:gradFill>
          <a:ln/>
        </p:spPr>
      </p:sp>
      <p:sp>
        <p:nvSpPr>
          <p:cNvPr id="8" name="Text 6"/>
          <p:cNvSpPr/>
          <p:nvPr/>
        </p:nvSpPr>
        <p:spPr>
          <a:xfrm>
            <a:off x="476250" y="1301750"/>
            <a:ext cx="5572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223000" y="1301750"/>
            <a:ext cx="5572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Источник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17500" y="2448719"/>
            <a:ext cx="11557000" cy="7938"/>
          </a:xfrm>
          <a:custGeom>
            <a:avLst/>
            <a:gdLst/>
            <a:ahLst/>
            <a:cxnLst/>
            <a:rect l="l" t="t" r="r" b="b"/>
            <a:pathLst>
              <a:path w="11557000" h="7938">
                <a:moveTo>
                  <a:pt x="0" y="0"/>
                </a:moveTo>
                <a:lnTo>
                  <a:pt x="11557000" y="0"/>
                </a:lnTo>
                <a:lnTo>
                  <a:pt x="11557000" y="7938"/>
                </a:lnTo>
                <a:lnTo>
                  <a:pt x="0" y="7938"/>
                </a:lnTo>
                <a:lnTo>
                  <a:pt x="0" y="0"/>
                </a:lnTo>
                <a:close/>
              </a:path>
            </a:pathLst>
          </a:custGeom>
          <a:solidFill>
            <a:srgbClr val="E2E8F0"/>
          </a:solidFill>
          <a:ln/>
        </p:spPr>
      </p:sp>
      <p:sp>
        <p:nvSpPr>
          <p:cNvPr id="11" name="Shape 9"/>
          <p:cNvSpPr/>
          <p:nvPr/>
        </p:nvSpPr>
        <p:spPr>
          <a:xfrm>
            <a:off x="476250" y="1841500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1A365D">
              <a:alpha val="10196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03250" y="19685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7625" y="35719"/>
                </a:moveTo>
                <a:lnTo>
                  <a:pt x="47625" y="29766"/>
                </a:lnTo>
                <a:cubicBezTo>
                  <a:pt x="47625" y="13320"/>
                  <a:pt x="79623" y="0"/>
                  <a:pt x="119063" y="0"/>
                </a:cubicBezTo>
                <a:cubicBezTo>
                  <a:pt x="158502" y="0"/>
                  <a:pt x="190500" y="13320"/>
                  <a:pt x="190500" y="29766"/>
                </a:cubicBezTo>
                <a:lnTo>
                  <a:pt x="190500" y="35719"/>
                </a:lnTo>
                <a:cubicBezTo>
                  <a:pt x="190500" y="47104"/>
                  <a:pt x="175133" y="57001"/>
                  <a:pt x="152549" y="62024"/>
                </a:cubicBezTo>
                <a:cubicBezTo>
                  <a:pt x="151656" y="60982"/>
                  <a:pt x="150726" y="59978"/>
                  <a:pt x="149796" y="59048"/>
                </a:cubicBezTo>
                <a:cubicBezTo>
                  <a:pt x="144028" y="53355"/>
                  <a:pt x="136587" y="49039"/>
                  <a:pt x="128811" y="45839"/>
                </a:cubicBezTo>
                <a:cubicBezTo>
                  <a:pt x="113221" y="39328"/>
                  <a:pt x="92906" y="35756"/>
                  <a:pt x="71438" y="35756"/>
                </a:cubicBezTo>
                <a:cubicBezTo>
                  <a:pt x="63289" y="35756"/>
                  <a:pt x="55327" y="36277"/>
                  <a:pt x="47699" y="37281"/>
                </a:cubicBezTo>
                <a:cubicBezTo>
                  <a:pt x="47625" y="36798"/>
                  <a:pt x="47625" y="36277"/>
                  <a:pt x="47625" y="35756"/>
                </a:cubicBezTo>
                <a:close/>
                <a:moveTo>
                  <a:pt x="160734" y="131341"/>
                </a:moveTo>
                <a:lnTo>
                  <a:pt x="160734" y="114151"/>
                </a:lnTo>
                <a:cubicBezTo>
                  <a:pt x="166353" y="112700"/>
                  <a:pt x="171636" y="110989"/>
                  <a:pt x="176436" y="108979"/>
                </a:cubicBezTo>
                <a:cubicBezTo>
                  <a:pt x="181347" y="106933"/>
                  <a:pt x="186147" y="104440"/>
                  <a:pt x="190500" y="101426"/>
                </a:cubicBezTo>
                <a:lnTo>
                  <a:pt x="190500" y="107156"/>
                </a:lnTo>
                <a:cubicBezTo>
                  <a:pt x="190500" y="117128"/>
                  <a:pt x="178780" y="125946"/>
                  <a:pt x="160734" y="131341"/>
                </a:cubicBezTo>
                <a:close/>
                <a:moveTo>
                  <a:pt x="160734" y="95622"/>
                </a:moveTo>
                <a:lnTo>
                  <a:pt x="160734" y="83344"/>
                </a:lnTo>
                <a:cubicBezTo>
                  <a:pt x="160734" y="81669"/>
                  <a:pt x="160586" y="80070"/>
                  <a:pt x="160362" y="78507"/>
                </a:cubicBezTo>
                <a:cubicBezTo>
                  <a:pt x="166129" y="77056"/>
                  <a:pt x="171524" y="75307"/>
                  <a:pt x="176436" y="73223"/>
                </a:cubicBezTo>
                <a:cubicBezTo>
                  <a:pt x="181347" y="71140"/>
                  <a:pt x="186147" y="68684"/>
                  <a:pt x="190500" y="65670"/>
                </a:cubicBezTo>
                <a:lnTo>
                  <a:pt x="190500" y="71400"/>
                </a:lnTo>
                <a:cubicBezTo>
                  <a:pt x="190500" y="81372"/>
                  <a:pt x="178780" y="90190"/>
                  <a:pt x="160734" y="95585"/>
                </a:cubicBezTo>
                <a:close/>
                <a:moveTo>
                  <a:pt x="0" y="89297"/>
                </a:moveTo>
                <a:lnTo>
                  <a:pt x="0" y="83344"/>
                </a:lnTo>
                <a:cubicBezTo>
                  <a:pt x="0" y="66898"/>
                  <a:pt x="31998" y="53578"/>
                  <a:pt x="71438" y="53578"/>
                </a:cubicBezTo>
                <a:cubicBezTo>
                  <a:pt x="110877" y="53578"/>
                  <a:pt x="142875" y="66898"/>
                  <a:pt x="142875" y="83344"/>
                </a:cubicBezTo>
                <a:lnTo>
                  <a:pt x="142875" y="89297"/>
                </a:lnTo>
                <a:cubicBezTo>
                  <a:pt x="142875" y="105742"/>
                  <a:pt x="110877" y="119063"/>
                  <a:pt x="71438" y="119063"/>
                </a:cubicBezTo>
                <a:cubicBezTo>
                  <a:pt x="31998" y="119063"/>
                  <a:pt x="0" y="105742"/>
                  <a:pt x="0" y="89297"/>
                </a:cubicBezTo>
                <a:close/>
                <a:moveTo>
                  <a:pt x="142875" y="125016"/>
                </a:moveTo>
                <a:cubicBezTo>
                  <a:pt x="142875" y="141461"/>
                  <a:pt x="110877" y="154781"/>
                  <a:pt x="71438" y="154781"/>
                </a:cubicBezTo>
                <a:cubicBezTo>
                  <a:pt x="31998" y="154781"/>
                  <a:pt x="0" y="141461"/>
                  <a:pt x="0" y="125016"/>
                </a:cubicBezTo>
                <a:lnTo>
                  <a:pt x="0" y="119286"/>
                </a:lnTo>
                <a:cubicBezTo>
                  <a:pt x="4316" y="122300"/>
                  <a:pt x="9116" y="124755"/>
                  <a:pt x="14064" y="126839"/>
                </a:cubicBezTo>
                <a:cubicBezTo>
                  <a:pt x="29654" y="133350"/>
                  <a:pt x="49969" y="136922"/>
                  <a:pt x="71438" y="136922"/>
                </a:cubicBezTo>
                <a:cubicBezTo>
                  <a:pt x="92906" y="136922"/>
                  <a:pt x="113221" y="133313"/>
                  <a:pt x="128811" y="126839"/>
                </a:cubicBezTo>
                <a:cubicBezTo>
                  <a:pt x="133722" y="124792"/>
                  <a:pt x="138522" y="122300"/>
                  <a:pt x="142875" y="119286"/>
                </a:cubicBezTo>
                <a:lnTo>
                  <a:pt x="142875" y="125016"/>
                </a:lnTo>
                <a:close/>
                <a:moveTo>
                  <a:pt x="142875" y="155004"/>
                </a:moveTo>
                <a:lnTo>
                  <a:pt x="142875" y="160734"/>
                </a:lnTo>
                <a:cubicBezTo>
                  <a:pt x="142875" y="177180"/>
                  <a:pt x="110877" y="190500"/>
                  <a:pt x="71438" y="190500"/>
                </a:cubicBezTo>
                <a:cubicBezTo>
                  <a:pt x="31998" y="190500"/>
                  <a:pt x="0" y="177180"/>
                  <a:pt x="0" y="160734"/>
                </a:cubicBezTo>
                <a:lnTo>
                  <a:pt x="0" y="155004"/>
                </a:lnTo>
                <a:cubicBezTo>
                  <a:pt x="4316" y="158018"/>
                  <a:pt x="9116" y="160474"/>
                  <a:pt x="14064" y="162558"/>
                </a:cubicBezTo>
                <a:cubicBezTo>
                  <a:pt x="29654" y="169069"/>
                  <a:pt x="49969" y="172641"/>
                  <a:pt x="71438" y="172641"/>
                </a:cubicBezTo>
                <a:cubicBezTo>
                  <a:pt x="92906" y="172641"/>
                  <a:pt x="113221" y="169032"/>
                  <a:pt x="128811" y="162558"/>
                </a:cubicBezTo>
                <a:cubicBezTo>
                  <a:pt x="133722" y="160511"/>
                  <a:pt x="138522" y="158018"/>
                  <a:pt x="142875" y="155004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13" name="Text 11"/>
          <p:cNvSpPr/>
          <p:nvPr/>
        </p:nvSpPr>
        <p:spPr>
          <a:xfrm>
            <a:off x="1047750" y="1952625"/>
            <a:ext cx="666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Доходы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23000" y="1947663"/>
            <a:ext cx="5564188" cy="4375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Справка о доходах от работодателя, личный </a:t>
            </a:r>
            <a:r>
              <a:rPr lang="en-US" sz="1200" dirty="0" err="1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кабинет</a:t>
            </a: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налогоплательщика</a:t>
            </a:r>
            <a:r>
              <a:rPr lang="ru-RU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(официальный сайт </a:t>
            </a:r>
            <a:r>
              <a:rPr lang="en-US" sz="1200" u="sng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  <a:hlinkClick r:id="rId3"/>
              </a:rPr>
              <a:t>https://lkfl2.nalog.ru/lkfl</a:t>
            </a:r>
            <a:r>
              <a:rPr lang="ru-RU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</a:t>
            </a:r>
            <a:r>
              <a:rPr lang="en-US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СФР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17500" y="3242469"/>
            <a:ext cx="11557000" cy="7938"/>
          </a:xfrm>
          <a:custGeom>
            <a:avLst/>
            <a:gdLst/>
            <a:ahLst/>
            <a:cxnLst/>
            <a:rect l="l" t="t" r="r" b="b"/>
            <a:pathLst>
              <a:path w="11557000" h="7938">
                <a:moveTo>
                  <a:pt x="0" y="0"/>
                </a:moveTo>
                <a:lnTo>
                  <a:pt x="11557000" y="0"/>
                </a:lnTo>
                <a:lnTo>
                  <a:pt x="11557000" y="7938"/>
                </a:lnTo>
                <a:lnTo>
                  <a:pt x="0" y="7938"/>
                </a:lnTo>
                <a:lnTo>
                  <a:pt x="0" y="0"/>
                </a:lnTo>
                <a:close/>
              </a:path>
            </a:pathLst>
          </a:custGeom>
          <a:solidFill>
            <a:srgbClr val="E2E8F0"/>
          </a:solidFill>
          <a:ln/>
        </p:spPr>
      </p:sp>
      <p:sp>
        <p:nvSpPr>
          <p:cNvPr id="16" name="Shape 14"/>
          <p:cNvSpPr/>
          <p:nvPr/>
        </p:nvSpPr>
        <p:spPr>
          <a:xfrm>
            <a:off x="476250" y="2621359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2B6CB0">
              <a:alpha val="10196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03250" y="274835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3361" y="3200"/>
                </a:moveTo>
                <a:cubicBezTo>
                  <a:pt x="98785" y="-1042"/>
                  <a:pt x="91715" y="-1042"/>
                  <a:pt x="87176" y="3200"/>
                </a:cubicBezTo>
                <a:lnTo>
                  <a:pt x="3832" y="80590"/>
                </a:lnTo>
                <a:cubicBezTo>
                  <a:pt x="260" y="83939"/>
                  <a:pt x="-930" y="89111"/>
                  <a:pt x="856" y="93650"/>
                </a:cubicBezTo>
                <a:cubicBezTo>
                  <a:pt x="2642" y="98189"/>
                  <a:pt x="6995" y="101203"/>
                  <a:pt x="11906" y="101203"/>
                </a:cubicBezTo>
                <a:lnTo>
                  <a:pt x="17859" y="101203"/>
                </a:lnTo>
                <a:lnTo>
                  <a:pt x="17859" y="166688"/>
                </a:lnTo>
                <a:cubicBezTo>
                  <a:pt x="17859" y="179822"/>
                  <a:pt x="28538" y="190500"/>
                  <a:pt x="41672" y="190500"/>
                </a:cubicBezTo>
                <a:lnTo>
                  <a:pt x="148828" y="190500"/>
                </a:lnTo>
                <a:cubicBezTo>
                  <a:pt x="161962" y="190500"/>
                  <a:pt x="172641" y="179822"/>
                  <a:pt x="172641" y="166688"/>
                </a:cubicBezTo>
                <a:lnTo>
                  <a:pt x="172641" y="101203"/>
                </a:lnTo>
                <a:lnTo>
                  <a:pt x="178594" y="101203"/>
                </a:lnTo>
                <a:cubicBezTo>
                  <a:pt x="183505" y="101203"/>
                  <a:pt x="187896" y="98189"/>
                  <a:pt x="189681" y="93650"/>
                </a:cubicBezTo>
                <a:cubicBezTo>
                  <a:pt x="191467" y="89111"/>
                  <a:pt x="190277" y="83902"/>
                  <a:pt x="186705" y="80590"/>
                </a:cubicBezTo>
                <a:lnTo>
                  <a:pt x="103361" y="3200"/>
                </a:lnTo>
                <a:close/>
                <a:moveTo>
                  <a:pt x="89297" y="119063"/>
                </a:moveTo>
                <a:lnTo>
                  <a:pt x="101203" y="119063"/>
                </a:lnTo>
                <a:cubicBezTo>
                  <a:pt x="111063" y="119063"/>
                  <a:pt x="119063" y="127062"/>
                  <a:pt x="119063" y="136922"/>
                </a:cubicBezTo>
                <a:lnTo>
                  <a:pt x="119063" y="172641"/>
                </a:lnTo>
                <a:lnTo>
                  <a:pt x="71438" y="172641"/>
                </a:lnTo>
                <a:lnTo>
                  <a:pt x="71438" y="136922"/>
                </a:lnTo>
                <a:cubicBezTo>
                  <a:pt x="71438" y="127062"/>
                  <a:pt x="79437" y="119063"/>
                  <a:pt x="89297" y="119063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8" name="Text 16"/>
          <p:cNvSpPr/>
          <p:nvPr/>
        </p:nvSpPr>
        <p:spPr>
          <a:xfrm>
            <a:off x="1047750" y="2732484"/>
            <a:ext cx="20796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Недвижимость, транспорт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223000" y="2611438"/>
            <a:ext cx="5651500" cy="468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Регистрационные документы, в</a:t>
            </a:r>
            <a:r>
              <a:rPr lang="en-US" sz="1200" dirty="0" err="1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ыписка</a:t>
            </a:r>
            <a:r>
              <a:rPr lang="en-US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из ЕГРН, свидетельства, паспорт ТС, личный кабинет налогоплательщика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17500" y="4008438"/>
            <a:ext cx="11557000" cy="7938"/>
          </a:xfrm>
          <a:custGeom>
            <a:avLst/>
            <a:gdLst/>
            <a:ahLst/>
            <a:cxnLst/>
            <a:rect l="l" t="t" r="r" b="b"/>
            <a:pathLst>
              <a:path w="11557000" h="7938">
                <a:moveTo>
                  <a:pt x="0" y="0"/>
                </a:moveTo>
                <a:lnTo>
                  <a:pt x="11557000" y="0"/>
                </a:lnTo>
                <a:lnTo>
                  <a:pt x="11557000" y="7938"/>
                </a:lnTo>
                <a:lnTo>
                  <a:pt x="0" y="7938"/>
                </a:lnTo>
                <a:lnTo>
                  <a:pt x="0" y="0"/>
                </a:lnTo>
                <a:close/>
              </a:path>
            </a:pathLst>
          </a:custGeom>
          <a:solidFill>
            <a:srgbClr val="E2E8F0"/>
          </a:solidFill>
          <a:ln/>
        </p:spPr>
      </p:sp>
      <p:sp>
        <p:nvSpPr>
          <p:cNvPr id="21" name="Shape 19"/>
          <p:cNvSpPr/>
          <p:nvPr/>
        </p:nvSpPr>
        <p:spPr>
          <a:xfrm>
            <a:off x="476250" y="3401219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4299E1">
              <a:alpha val="10196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603250" y="352821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1166" y="7516"/>
                </a:moveTo>
                <a:cubicBezTo>
                  <a:pt x="97520" y="5432"/>
                  <a:pt x="93018" y="5432"/>
                  <a:pt x="89334" y="7516"/>
                </a:cubicBezTo>
                <a:lnTo>
                  <a:pt x="5990" y="55141"/>
                </a:lnTo>
                <a:cubicBezTo>
                  <a:pt x="1302" y="57820"/>
                  <a:pt x="-1005" y="63326"/>
                  <a:pt x="372" y="68535"/>
                </a:cubicBezTo>
                <a:cubicBezTo>
                  <a:pt x="1749" y="73744"/>
                  <a:pt x="6511" y="77391"/>
                  <a:pt x="11906" y="77391"/>
                </a:cubicBezTo>
                <a:lnTo>
                  <a:pt x="23812" y="77391"/>
                </a:lnTo>
                <a:lnTo>
                  <a:pt x="23812" y="154781"/>
                </a:lnTo>
                <a:lnTo>
                  <a:pt x="23812" y="154781"/>
                </a:lnTo>
                <a:lnTo>
                  <a:pt x="4762" y="169069"/>
                </a:lnTo>
                <a:cubicBezTo>
                  <a:pt x="1749" y="171301"/>
                  <a:pt x="0" y="174836"/>
                  <a:pt x="0" y="178594"/>
                </a:cubicBezTo>
                <a:cubicBezTo>
                  <a:pt x="0" y="185179"/>
                  <a:pt x="5321" y="190500"/>
                  <a:pt x="11906" y="190500"/>
                </a:cubicBezTo>
                <a:lnTo>
                  <a:pt x="178594" y="190500"/>
                </a:lnTo>
                <a:cubicBezTo>
                  <a:pt x="185179" y="190500"/>
                  <a:pt x="190500" y="185179"/>
                  <a:pt x="190500" y="178594"/>
                </a:cubicBezTo>
                <a:cubicBezTo>
                  <a:pt x="190500" y="174836"/>
                  <a:pt x="188751" y="171301"/>
                  <a:pt x="185738" y="169069"/>
                </a:cubicBezTo>
                <a:lnTo>
                  <a:pt x="166688" y="154781"/>
                </a:lnTo>
                <a:lnTo>
                  <a:pt x="166688" y="77391"/>
                </a:lnTo>
                <a:lnTo>
                  <a:pt x="178594" y="77391"/>
                </a:lnTo>
                <a:cubicBezTo>
                  <a:pt x="183989" y="77391"/>
                  <a:pt x="188714" y="73744"/>
                  <a:pt x="190091" y="68535"/>
                </a:cubicBezTo>
                <a:cubicBezTo>
                  <a:pt x="191467" y="63326"/>
                  <a:pt x="189161" y="57820"/>
                  <a:pt x="184472" y="55141"/>
                </a:cubicBezTo>
                <a:lnTo>
                  <a:pt x="101129" y="7516"/>
                </a:lnTo>
                <a:close/>
                <a:moveTo>
                  <a:pt x="148828" y="77391"/>
                </a:moveTo>
                <a:lnTo>
                  <a:pt x="148828" y="154781"/>
                </a:lnTo>
                <a:lnTo>
                  <a:pt x="125016" y="154781"/>
                </a:lnTo>
                <a:lnTo>
                  <a:pt x="125016" y="77391"/>
                </a:lnTo>
                <a:lnTo>
                  <a:pt x="148828" y="77391"/>
                </a:lnTo>
                <a:close/>
                <a:moveTo>
                  <a:pt x="107156" y="77391"/>
                </a:moveTo>
                <a:lnTo>
                  <a:pt x="107156" y="154781"/>
                </a:lnTo>
                <a:lnTo>
                  <a:pt x="83344" y="154781"/>
                </a:lnTo>
                <a:lnTo>
                  <a:pt x="83344" y="77391"/>
                </a:lnTo>
                <a:lnTo>
                  <a:pt x="107156" y="77391"/>
                </a:lnTo>
                <a:close/>
                <a:moveTo>
                  <a:pt x="65484" y="77391"/>
                </a:moveTo>
                <a:lnTo>
                  <a:pt x="65484" y="154781"/>
                </a:lnTo>
                <a:lnTo>
                  <a:pt x="41672" y="154781"/>
                </a:lnTo>
                <a:lnTo>
                  <a:pt x="41672" y="77391"/>
                </a:lnTo>
                <a:lnTo>
                  <a:pt x="65484" y="77391"/>
                </a:lnTo>
                <a:close/>
                <a:moveTo>
                  <a:pt x="95250" y="35719"/>
                </a:moveTo>
                <a:cubicBezTo>
                  <a:pt x="101821" y="35719"/>
                  <a:pt x="107156" y="41054"/>
                  <a:pt x="107156" y="47625"/>
                </a:cubicBezTo>
                <a:cubicBezTo>
                  <a:pt x="107156" y="54196"/>
                  <a:pt x="101821" y="59531"/>
                  <a:pt x="95250" y="59531"/>
                </a:cubicBezTo>
                <a:cubicBezTo>
                  <a:pt x="88679" y="59531"/>
                  <a:pt x="83344" y="54196"/>
                  <a:pt x="83344" y="47625"/>
                </a:cubicBezTo>
                <a:cubicBezTo>
                  <a:pt x="83344" y="41054"/>
                  <a:pt x="88679" y="35719"/>
                  <a:pt x="95250" y="35719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3" name="Text 21"/>
          <p:cNvSpPr/>
          <p:nvPr/>
        </p:nvSpPr>
        <p:spPr>
          <a:xfrm>
            <a:off x="1047750" y="3512344"/>
            <a:ext cx="1166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Счета, вклады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223000" y="3507383"/>
            <a:ext cx="5564188" cy="230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Сведения о наличии счетов</a:t>
            </a:r>
            <a:r>
              <a:rPr lang="en-US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(запрос в банк)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17500" y="4778375"/>
            <a:ext cx="11557000" cy="7938"/>
          </a:xfrm>
          <a:custGeom>
            <a:avLst/>
            <a:gdLst/>
            <a:ahLst/>
            <a:cxnLst/>
            <a:rect l="l" t="t" r="r" b="b"/>
            <a:pathLst>
              <a:path w="11557000" h="7938">
                <a:moveTo>
                  <a:pt x="0" y="0"/>
                </a:moveTo>
                <a:lnTo>
                  <a:pt x="11557000" y="0"/>
                </a:lnTo>
                <a:lnTo>
                  <a:pt x="11557000" y="7938"/>
                </a:lnTo>
                <a:lnTo>
                  <a:pt x="0" y="7938"/>
                </a:lnTo>
                <a:lnTo>
                  <a:pt x="0" y="0"/>
                </a:lnTo>
                <a:close/>
              </a:path>
            </a:pathLst>
          </a:custGeom>
          <a:solidFill>
            <a:srgbClr val="E2E8F0"/>
          </a:solidFill>
          <a:ln/>
        </p:spPr>
      </p:sp>
      <p:sp>
        <p:nvSpPr>
          <p:cNvPr id="26" name="Shape 24"/>
          <p:cNvSpPr/>
          <p:nvPr/>
        </p:nvSpPr>
        <p:spPr>
          <a:xfrm>
            <a:off x="476250" y="4171156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63B3ED">
              <a:alpha val="10196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27063" y="4298156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0" y="23812"/>
                </a:moveTo>
                <a:cubicBezTo>
                  <a:pt x="0" y="10678"/>
                  <a:pt x="10678" y="0"/>
                  <a:pt x="23812" y="0"/>
                </a:cubicBezTo>
                <a:lnTo>
                  <a:pt x="79437" y="0"/>
                </a:lnTo>
                <a:cubicBezTo>
                  <a:pt x="85762" y="0"/>
                  <a:pt x="91827" y="2493"/>
                  <a:pt x="96292" y="6958"/>
                </a:cubicBezTo>
                <a:lnTo>
                  <a:pt x="135917" y="46620"/>
                </a:lnTo>
                <a:cubicBezTo>
                  <a:pt x="140382" y="51085"/>
                  <a:pt x="142875" y="57150"/>
                  <a:pt x="142875" y="63475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23812"/>
                </a:lnTo>
                <a:close/>
                <a:moveTo>
                  <a:pt x="77391" y="21766"/>
                </a:moveTo>
                <a:lnTo>
                  <a:pt x="77391" y="56555"/>
                </a:lnTo>
                <a:cubicBezTo>
                  <a:pt x="77391" y="61503"/>
                  <a:pt x="81372" y="65484"/>
                  <a:pt x="86320" y="65484"/>
                </a:cubicBezTo>
                <a:lnTo>
                  <a:pt x="121109" y="65484"/>
                </a:lnTo>
                <a:lnTo>
                  <a:pt x="77391" y="21766"/>
                </a:lnTo>
                <a:close/>
                <a:moveTo>
                  <a:pt x="23812" y="32742"/>
                </a:moveTo>
                <a:cubicBezTo>
                  <a:pt x="23812" y="37691"/>
                  <a:pt x="27794" y="41672"/>
                  <a:pt x="32742" y="41672"/>
                </a:cubicBezTo>
                <a:lnTo>
                  <a:pt x="50602" y="41672"/>
                </a:lnTo>
                <a:cubicBezTo>
                  <a:pt x="55550" y="41672"/>
                  <a:pt x="59531" y="37691"/>
                  <a:pt x="59531" y="32742"/>
                </a:cubicBezTo>
                <a:cubicBezTo>
                  <a:pt x="59531" y="27794"/>
                  <a:pt x="55550" y="23812"/>
                  <a:pt x="50602" y="23812"/>
                </a:cubicBezTo>
                <a:lnTo>
                  <a:pt x="32742" y="23812"/>
                </a:lnTo>
                <a:cubicBezTo>
                  <a:pt x="27794" y="23812"/>
                  <a:pt x="23812" y="27794"/>
                  <a:pt x="23812" y="32742"/>
                </a:cubicBezTo>
                <a:close/>
                <a:moveTo>
                  <a:pt x="23812" y="68461"/>
                </a:moveTo>
                <a:cubicBezTo>
                  <a:pt x="23812" y="73409"/>
                  <a:pt x="27794" y="77391"/>
                  <a:pt x="32742" y="77391"/>
                </a:cubicBezTo>
                <a:lnTo>
                  <a:pt x="50602" y="77391"/>
                </a:lnTo>
                <a:cubicBezTo>
                  <a:pt x="55550" y="77391"/>
                  <a:pt x="59531" y="73409"/>
                  <a:pt x="59531" y="68461"/>
                </a:cubicBezTo>
                <a:cubicBezTo>
                  <a:pt x="59531" y="63512"/>
                  <a:pt x="55550" y="59531"/>
                  <a:pt x="50602" y="59531"/>
                </a:cubicBezTo>
                <a:lnTo>
                  <a:pt x="32742" y="59531"/>
                </a:lnTo>
                <a:cubicBezTo>
                  <a:pt x="27794" y="59531"/>
                  <a:pt x="23812" y="63512"/>
                  <a:pt x="23812" y="68461"/>
                </a:cubicBezTo>
                <a:close/>
                <a:moveTo>
                  <a:pt x="65484" y="96738"/>
                </a:moveTo>
                <a:lnTo>
                  <a:pt x="65484" y="98227"/>
                </a:lnTo>
                <a:cubicBezTo>
                  <a:pt x="54769" y="98338"/>
                  <a:pt x="46137" y="107045"/>
                  <a:pt x="46137" y="117760"/>
                </a:cubicBezTo>
                <a:cubicBezTo>
                  <a:pt x="46137" y="127322"/>
                  <a:pt x="53020" y="135471"/>
                  <a:pt x="62471" y="137033"/>
                </a:cubicBezTo>
                <a:lnTo>
                  <a:pt x="77986" y="139638"/>
                </a:lnTo>
                <a:cubicBezTo>
                  <a:pt x="80218" y="140010"/>
                  <a:pt x="81855" y="141945"/>
                  <a:pt x="81855" y="144214"/>
                </a:cubicBezTo>
                <a:cubicBezTo>
                  <a:pt x="81855" y="146782"/>
                  <a:pt x="79772" y="148865"/>
                  <a:pt x="77205" y="148865"/>
                </a:cubicBezTo>
                <a:lnTo>
                  <a:pt x="56555" y="148828"/>
                </a:lnTo>
                <a:cubicBezTo>
                  <a:pt x="52462" y="148828"/>
                  <a:pt x="49113" y="152177"/>
                  <a:pt x="49113" y="156270"/>
                </a:cubicBezTo>
                <a:cubicBezTo>
                  <a:pt x="49113" y="160362"/>
                  <a:pt x="52462" y="163711"/>
                  <a:pt x="56555" y="163711"/>
                </a:cubicBezTo>
                <a:lnTo>
                  <a:pt x="65484" y="163711"/>
                </a:lnTo>
                <a:lnTo>
                  <a:pt x="65484" y="165199"/>
                </a:lnTo>
                <a:cubicBezTo>
                  <a:pt x="65484" y="169292"/>
                  <a:pt x="68833" y="172641"/>
                  <a:pt x="72926" y="172641"/>
                </a:cubicBezTo>
                <a:cubicBezTo>
                  <a:pt x="77019" y="172641"/>
                  <a:pt x="80367" y="169292"/>
                  <a:pt x="80367" y="165199"/>
                </a:cubicBezTo>
                <a:lnTo>
                  <a:pt x="80367" y="163450"/>
                </a:lnTo>
                <a:cubicBezTo>
                  <a:pt x="89669" y="161925"/>
                  <a:pt x="96738" y="153888"/>
                  <a:pt x="96738" y="144177"/>
                </a:cubicBezTo>
                <a:cubicBezTo>
                  <a:pt x="96738" y="134615"/>
                  <a:pt x="89855" y="126467"/>
                  <a:pt x="80404" y="124904"/>
                </a:cubicBezTo>
                <a:lnTo>
                  <a:pt x="64889" y="122300"/>
                </a:lnTo>
                <a:cubicBezTo>
                  <a:pt x="62657" y="121927"/>
                  <a:pt x="61020" y="119993"/>
                  <a:pt x="61020" y="117723"/>
                </a:cubicBezTo>
                <a:cubicBezTo>
                  <a:pt x="61020" y="115156"/>
                  <a:pt x="63103" y="113072"/>
                  <a:pt x="65670" y="113072"/>
                </a:cubicBezTo>
                <a:lnTo>
                  <a:pt x="83344" y="113072"/>
                </a:lnTo>
                <a:cubicBezTo>
                  <a:pt x="87437" y="113072"/>
                  <a:pt x="90785" y="109724"/>
                  <a:pt x="90785" y="105631"/>
                </a:cubicBezTo>
                <a:cubicBezTo>
                  <a:pt x="90785" y="101538"/>
                  <a:pt x="87437" y="98189"/>
                  <a:pt x="83344" y="98189"/>
                </a:cubicBezTo>
                <a:lnTo>
                  <a:pt x="80367" y="98189"/>
                </a:lnTo>
                <a:lnTo>
                  <a:pt x="80367" y="96701"/>
                </a:lnTo>
                <a:cubicBezTo>
                  <a:pt x="80367" y="92608"/>
                  <a:pt x="77019" y="89260"/>
                  <a:pt x="72926" y="89260"/>
                </a:cubicBezTo>
                <a:cubicBezTo>
                  <a:pt x="68833" y="89260"/>
                  <a:pt x="65484" y="92608"/>
                  <a:pt x="65484" y="96701"/>
                </a:cubicBezTo>
                <a:close/>
              </a:path>
            </a:pathLst>
          </a:custGeom>
          <a:solidFill>
            <a:srgbClr val="63B3ED"/>
          </a:solidFill>
          <a:ln/>
        </p:spPr>
      </p:sp>
      <p:sp>
        <p:nvSpPr>
          <p:cNvPr id="28" name="Text 26"/>
          <p:cNvSpPr/>
          <p:nvPr/>
        </p:nvSpPr>
        <p:spPr>
          <a:xfrm>
            <a:off x="1047749" y="4282281"/>
            <a:ext cx="4067947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250" b="1" dirty="0" smtClean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Срочные обязательства финансового характера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223000" y="4277320"/>
            <a:ext cx="5564188" cy="230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Кредитный договор, выписка из банка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76250" y="4941094"/>
            <a:ext cx="444500" cy="444500"/>
          </a:xfrm>
          <a:custGeom>
            <a:avLst/>
            <a:gdLst/>
            <a:ahLst/>
            <a:cxnLst/>
            <a:rect l="l" t="t" r="r" b="b"/>
            <a:pathLst>
              <a:path w="444500" h="444500">
                <a:moveTo>
                  <a:pt x="95252" y="0"/>
                </a:moveTo>
                <a:lnTo>
                  <a:pt x="349248" y="0"/>
                </a:lnTo>
                <a:cubicBezTo>
                  <a:pt x="401819" y="0"/>
                  <a:pt x="444500" y="42681"/>
                  <a:pt x="444500" y="95252"/>
                </a:cubicBezTo>
                <a:lnTo>
                  <a:pt x="444500" y="349248"/>
                </a:lnTo>
                <a:cubicBezTo>
                  <a:pt x="444500" y="401854"/>
                  <a:pt x="401854" y="444500"/>
                  <a:pt x="349248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1A365D">
              <a:alpha val="10196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03250" y="506809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23812" y="17227"/>
                  <a:pt x="18492" y="11906"/>
                  <a:pt x="11906" y="11906"/>
                </a:cubicBezTo>
                <a:cubicBezTo>
                  <a:pt x="5321" y="11906"/>
                  <a:pt x="0" y="17227"/>
                  <a:pt x="0" y="23812"/>
                </a:cubicBezTo>
                <a:lnTo>
                  <a:pt x="0" y="148828"/>
                </a:lnTo>
                <a:cubicBezTo>
                  <a:pt x="0" y="165274"/>
                  <a:pt x="13320" y="178594"/>
                  <a:pt x="29766" y="178594"/>
                </a:cubicBezTo>
                <a:lnTo>
                  <a:pt x="178594" y="178594"/>
                </a:lnTo>
                <a:cubicBezTo>
                  <a:pt x="185179" y="178594"/>
                  <a:pt x="190500" y="173273"/>
                  <a:pt x="190500" y="166688"/>
                </a:cubicBezTo>
                <a:cubicBezTo>
                  <a:pt x="190500" y="160102"/>
                  <a:pt x="185179" y="154781"/>
                  <a:pt x="178594" y="154781"/>
                </a:cubicBezTo>
                <a:lnTo>
                  <a:pt x="29766" y="154781"/>
                </a:lnTo>
                <a:cubicBezTo>
                  <a:pt x="26491" y="154781"/>
                  <a:pt x="23812" y="152102"/>
                  <a:pt x="23812" y="148828"/>
                </a:cubicBezTo>
                <a:lnTo>
                  <a:pt x="23812" y="23812"/>
                </a:lnTo>
                <a:close/>
                <a:moveTo>
                  <a:pt x="175096" y="56034"/>
                </a:moveTo>
                <a:cubicBezTo>
                  <a:pt x="179747" y="51383"/>
                  <a:pt x="179747" y="43830"/>
                  <a:pt x="175096" y="39179"/>
                </a:cubicBezTo>
                <a:cubicBezTo>
                  <a:pt x="170445" y="34528"/>
                  <a:pt x="162892" y="34528"/>
                  <a:pt x="158242" y="39179"/>
                </a:cubicBezTo>
                <a:lnTo>
                  <a:pt x="119063" y="78395"/>
                </a:lnTo>
                <a:lnTo>
                  <a:pt x="97706" y="57076"/>
                </a:lnTo>
                <a:cubicBezTo>
                  <a:pt x="93055" y="52425"/>
                  <a:pt x="85502" y="52425"/>
                  <a:pt x="80851" y="57076"/>
                </a:cubicBezTo>
                <a:lnTo>
                  <a:pt x="45132" y="92794"/>
                </a:lnTo>
                <a:cubicBezTo>
                  <a:pt x="40481" y="97445"/>
                  <a:pt x="40481" y="104998"/>
                  <a:pt x="45132" y="109649"/>
                </a:cubicBezTo>
                <a:cubicBezTo>
                  <a:pt x="49783" y="114300"/>
                  <a:pt x="57336" y="114300"/>
                  <a:pt x="61987" y="109649"/>
                </a:cubicBezTo>
                <a:lnTo>
                  <a:pt x="89297" y="82339"/>
                </a:lnTo>
                <a:lnTo>
                  <a:pt x="110654" y="103696"/>
                </a:lnTo>
                <a:cubicBezTo>
                  <a:pt x="115305" y="108347"/>
                  <a:pt x="122858" y="108347"/>
                  <a:pt x="127508" y="103696"/>
                </a:cubicBezTo>
                <a:lnTo>
                  <a:pt x="175133" y="56071"/>
                </a:ln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32" name="Text 30"/>
          <p:cNvSpPr/>
          <p:nvPr/>
        </p:nvSpPr>
        <p:spPr>
          <a:xfrm>
            <a:off x="1047750" y="5052219"/>
            <a:ext cx="1246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Ценные бумаги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223000" y="5019588"/>
            <a:ext cx="5651500" cy="407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Регистрационные документы, в</a:t>
            </a:r>
            <a:r>
              <a:rPr lang="en-US" sz="1200" dirty="0" err="1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ыписка</a:t>
            </a:r>
            <a:r>
              <a:rPr lang="en-US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 брокера, депозитария, реестродержателя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317500" y="5703094"/>
            <a:ext cx="11557000" cy="960438"/>
          </a:xfrm>
          <a:custGeom>
            <a:avLst/>
            <a:gdLst/>
            <a:ahLst/>
            <a:cxnLst/>
            <a:rect l="l" t="t" r="r" b="b"/>
            <a:pathLst>
              <a:path w="11557000" h="960438">
                <a:moveTo>
                  <a:pt x="126999" y="0"/>
                </a:moveTo>
                <a:lnTo>
                  <a:pt x="11430001" y="0"/>
                </a:lnTo>
                <a:cubicBezTo>
                  <a:pt x="11500141" y="0"/>
                  <a:pt x="11557000" y="56859"/>
                  <a:pt x="11557000" y="126999"/>
                </a:cubicBezTo>
                <a:lnTo>
                  <a:pt x="11557000" y="833439"/>
                </a:lnTo>
                <a:cubicBezTo>
                  <a:pt x="11557000" y="903578"/>
                  <a:pt x="11500141" y="960437"/>
                  <a:pt x="11430001" y="960437"/>
                </a:cubicBezTo>
                <a:lnTo>
                  <a:pt x="126999" y="960438"/>
                </a:lnTo>
                <a:cubicBezTo>
                  <a:pt x="56859" y="960437"/>
                  <a:pt x="0" y="903578"/>
                  <a:pt x="0" y="833439"/>
                </a:cubicBezTo>
                <a:lnTo>
                  <a:pt x="0" y="126999"/>
                </a:lnTo>
                <a:cubicBezTo>
                  <a:pt x="0" y="56906"/>
                  <a:pt x="56906" y="0"/>
                  <a:pt x="126999" y="0"/>
                </a:cubicBezTo>
                <a:close/>
              </a:path>
            </a:pathLst>
          </a:custGeom>
          <a:gradFill flip="none" rotWithShape="1">
            <a:gsLst>
              <a:gs pos="56000">
                <a:srgbClr val="3399FF"/>
              </a:gs>
              <a:gs pos="0">
                <a:srgbClr val="2B6CB0"/>
              </a:gs>
            </a:gsLst>
            <a:lin ang="0" scaled="1"/>
          </a:gradFill>
          <a:ln/>
          <a:effectLst>
            <a:outerShdw blurRad="198438" dist="158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508000" y="5927328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95250" y="0"/>
                </a:moveTo>
                <a:lnTo>
                  <a:pt x="412750" y="0"/>
                </a:lnTo>
                <a:cubicBezTo>
                  <a:pt x="465320" y="0"/>
                  <a:pt x="508000" y="42680"/>
                  <a:pt x="508000" y="95250"/>
                </a:cubicBezTo>
                <a:lnTo>
                  <a:pt x="508000" y="412750"/>
                </a:lnTo>
                <a:cubicBezTo>
                  <a:pt x="508000" y="465320"/>
                  <a:pt x="465320" y="508000"/>
                  <a:pt x="412750" y="508000"/>
                </a:cubicBezTo>
                <a:lnTo>
                  <a:pt x="95250" y="508000"/>
                </a:lnTo>
                <a:cubicBezTo>
                  <a:pt x="42680" y="508000"/>
                  <a:pt x="0" y="465320"/>
                  <a:pt x="0" y="412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44922" y="6062266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19062" y="238125"/>
                </a:moveTo>
                <a:cubicBezTo>
                  <a:pt x="184775" y="238125"/>
                  <a:pt x="238125" y="184775"/>
                  <a:pt x="238125" y="119062"/>
                </a:cubicBezTo>
                <a:cubicBezTo>
                  <a:pt x="238125" y="53350"/>
                  <a:pt x="184775" y="0"/>
                  <a:pt x="119062" y="0"/>
                </a:cubicBezTo>
                <a:cubicBezTo>
                  <a:pt x="53350" y="0"/>
                  <a:pt x="0" y="53350"/>
                  <a:pt x="0" y="119062"/>
                </a:cubicBezTo>
                <a:cubicBezTo>
                  <a:pt x="0" y="184775"/>
                  <a:pt x="53350" y="238125"/>
                  <a:pt x="119062" y="238125"/>
                </a:cubicBezTo>
                <a:close/>
                <a:moveTo>
                  <a:pt x="119062" y="63252"/>
                </a:moveTo>
                <a:cubicBezTo>
                  <a:pt x="125248" y="63252"/>
                  <a:pt x="130225" y="68228"/>
                  <a:pt x="130225" y="74414"/>
                </a:cubicBezTo>
                <a:lnTo>
                  <a:pt x="130225" y="126504"/>
                </a:lnTo>
                <a:cubicBezTo>
                  <a:pt x="130225" y="132690"/>
                  <a:pt x="125248" y="137666"/>
                  <a:pt x="119062" y="137666"/>
                </a:cubicBezTo>
                <a:cubicBezTo>
                  <a:pt x="112877" y="137666"/>
                  <a:pt x="107900" y="132690"/>
                  <a:pt x="107900" y="126504"/>
                </a:cubicBezTo>
                <a:lnTo>
                  <a:pt x="107900" y="74414"/>
                </a:lnTo>
                <a:cubicBezTo>
                  <a:pt x="107900" y="68228"/>
                  <a:pt x="112877" y="63252"/>
                  <a:pt x="119062" y="63252"/>
                </a:cubicBezTo>
                <a:close/>
                <a:moveTo>
                  <a:pt x="106645" y="163711"/>
                </a:moveTo>
                <a:cubicBezTo>
                  <a:pt x="106362" y="159102"/>
                  <a:pt x="108661" y="154716"/>
                  <a:pt x="112612" y="152326"/>
                </a:cubicBezTo>
                <a:cubicBezTo>
                  <a:pt x="116564" y="149936"/>
                  <a:pt x="121515" y="149936"/>
                  <a:pt x="125466" y="152326"/>
                </a:cubicBezTo>
                <a:cubicBezTo>
                  <a:pt x="129418" y="154716"/>
                  <a:pt x="131716" y="159102"/>
                  <a:pt x="131434" y="163711"/>
                </a:cubicBezTo>
                <a:cubicBezTo>
                  <a:pt x="131716" y="168320"/>
                  <a:pt x="129418" y="172706"/>
                  <a:pt x="125466" y="175096"/>
                </a:cubicBezTo>
                <a:cubicBezTo>
                  <a:pt x="121515" y="177486"/>
                  <a:pt x="116564" y="177486"/>
                  <a:pt x="112612" y="175096"/>
                </a:cubicBezTo>
                <a:cubicBezTo>
                  <a:pt x="108661" y="172706"/>
                  <a:pt x="106362" y="168320"/>
                  <a:pt x="106645" y="16371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1174750" y="5893594"/>
            <a:ext cx="715962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Рекомендация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174750" y="6211094"/>
            <a:ext cx="7143750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Запрашивайте </a:t>
            </a:r>
            <a:r>
              <a:rPr lang="en-US" sz="1250" b="1" dirty="0">
                <a:solidFill>
                  <a:srgbClr val="FFFFFF"/>
                </a:solidFill>
                <a:highlight>
                  <a:srgbClr val="FFFFFF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официальные документы </a:t>
            </a:r>
            <a:r>
              <a:rPr lang="en-US" sz="12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а не полагайтесь на устные или SMS-сообщения</a:t>
            </a:r>
            <a:endParaRPr lang="en-US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/>
          <p:nvPr/>
        </p:nvPicPr>
        <p:blipFill rotWithShape="1">
          <a:blip r:embed="rId2"/>
          <a:srcRect l="-394" r="860" b="4341"/>
          <a:stretch/>
        </p:blipFill>
        <p:spPr>
          <a:xfrm>
            <a:off x="418744" y="1059679"/>
            <a:ext cx="10366049" cy="5477854"/>
          </a:xfrm>
          <a:prstGeom prst="rect">
            <a:avLst/>
          </a:prstGeom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9815209" y="4357991"/>
            <a:ext cx="1933094" cy="2006630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>
                <a:solidFill>
                  <a:schemeClr val="bg1"/>
                </a:solidFill>
              </a:rPr>
              <a:t>Адреса, указанные на титульном листе, должны быть отражены в разделе 3.1. или 6.1.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9156313" y="2227400"/>
            <a:ext cx="2847981" cy="1812439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При заполнении справки гражданином, не осуществляющим трудовую деятельность, в графе «род занятий» указывается: «временно неработающий»</a:t>
            </a:r>
            <a:endParaRPr lang="ru-RU" sz="1400" dirty="0">
              <a:solidFill>
                <a:schemeClr val="bg1"/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6890187" y="3982175"/>
            <a:ext cx="2395352" cy="1870262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8379988" y="5461442"/>
            <a:ext cx="1655178" cy="659757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2"/>
          <p:cNvSpPr/>
          <p:nvPr/>
        </p:nvSpPr>
        <p:spPr>
          <a:xfrm>
            <a:off x="486217" y="194342"/>
            <a:ext cx="73977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3000" b="1" dirty="0" smtClean="0">
                <a:solidFill>
                  <a:srgbClr val="1A365D"/>
                </a:solidFill>
              </a:rPr>
              <a:t>Титульный лист (образец заполнения)</a:t>
            </a:r>
            <a:endParaRPr lang="en-US" sz="1600" dirty="0"/>
          </a:p>
        </p:txBody>
      </p:sp>
      <p:sp>
        <p:nvSpPr>
          <p:cNvPr id="11" name="Shape 3"/>
          <p:cNvSpPr/>
          <p:nvPr/>
        </p:nvSpPr>
        <p:spPr>
          <a:xfrm>
            <a:off x="486217" y="706004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</p:spTree>
    <p:extLst>
      <p:ext uri="{BB962C8B-B14F-4D97-AF65-F5344CB8AC3E}">
        <p14:creationId xmlns:p14="http://schemas.microsoft.com/office/powerpoint/2010/main" val="272790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543" b="3707"/>
          <a:stretch/>
        </p:blipFill>
        <p:spPr>
          <a:xfrm>
            <a:off x="554477" y="971552"/>
            <a:ext cx="8861523" cy="5789171"/>
          </a:xfrm>
          <a:prstGeom prst="rect">
            <a:avLst/>
          </a:prstGeom>
        </p:spPr>
      </p:pic>
      <p:sp>
        <p:nvSpPr>
          <p:cNvPr id="3" name="Блок-схема: альтернативный процесс 2"/>
          <p:cNvSpPr/>
          <p:nvPr/>
        </p:nvSpPr>
        <p:spPr>
          <a:xfrm>
            <a:off x="9861310" y="825890"/>
            <a:ext cx="1838528" cy="1754544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Указанию подлежит общая сумма дохода, содержащаяся в справке по форме 2-НДФЛ с учетом подоходного налога</a:t>
            </a:r>
            <a:endParaRPr lang="ru-RU" sz="1400" dirty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9690900" y="2777923"/>
            <a:ext cx="1782501" cy="1793506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Сведения о наличии соответствующих банковских счетов и вкладов указываются в разделе 4 справки 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8478" y="200454"/>
            <a:ext cx="70759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1. Сведения о доходах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Shape 3"/>
          <p:cNvSpPr/>
          <p:nvPr/>
        </p:nvSpPr>
        <p:spPr>
          <a:xfrm>
            <a:off x="558119" y="754452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8" name="Блок-схема: альтернативный процесс 7"/>
          <p:cNvSpPr/>
          <p:nvPr/>
        </p:nvSpPr>
        <p:spPr>
          <a:xfrm>
            <a:off x="9737199" y="5104434"/>
            <a:ext cx="1736202" cy="780799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Если не включены в справку 2-НДФЛ</a:t>
            </a:r>
            <a:endParaRPr lang="ru-RU" sz="1400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815191" y="4679005"/>
            <a:ext cx="2548647" cy="1770434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 случае если в отчетном периоде работник или его супруга (супруг) распорядился средствами материнского (семейного) капитала в полном объеме или частично</a:t>
            </a:r>
            <a:endParaRPr lang="ru-RU" sz="14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9321310" y="1851663"/>
            <a:ext cx="540000" cy="439838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9339067" y="2873415"/>
            <a:ext cx="544970" cy="781004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9355431" y="4205133"/>
            <a:ext cx="469093" cy="947743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7354207" y="4367721"/>
            <a:ext cx="1668420" cy="1099226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21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56171" y="571500"/>
            <a:ext cx="5810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19100" y="285750"/>
            <a:ext cx="8991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3000" b="1" dirty="0" smtClean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Раздел 1. Сведения о д</a:t>
            </a:r>
            <a:r>
              <a:rPr lang="en-US" sz="3000" b="1" dirty="0" err="1" smtClean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оход</a:t>
            </a:r>
            <a:r>
              <a:rPr lang="ru-RU" sz="3000" b="1" dirty="0" smtClean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ах</a:t>
            </a:r>
            <a:r>
              <a:rPr lang="en-US" sz="3000" b="1" dirty="0" smtClean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3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– что НЕ </a:t>
            </a:r>
            <a:r>
              <a:rPr lang="en-US" sz="3000" b="1" dirty="0" err="1" smtClean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указывать</a:t>
            </a:r>
            <a:r>
              <a:rPr lang="en-US" sz="3000" b="1" dirty="0" smtClean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00050" y="895229"/>
            <a:ext cx="1219200" cy="57150"/>
          </a:xfrm>
          <a:custGeom>
            <a:avLst/>
            <a:gdLst/>
            <a:ahLst/>
            <a:cxnLst/>
            <a:rect l="l" t="t" r="r" b="b"/>
            <a:pathLst>
              <a:path w="1219200" h="57150">
                <a:moveTo>
                  <a:pt x="28575" y="0"/>
                </a:moveTo>
                <a:lnTo>
                  <a:pt x="1190625" y="0"/>
                </a:lnTo>
                <a:cubicBezTo>
                  <a:pt x="1206396" y="0"/>
                  <a:pt x="1219200" y="12804"/>
                  <a:pt x="1219200" y="28575"/>
                </a:cubicBezTo>
                <a:lnTo>
                  <a:pt x="1219200" y="28575"/>
                </a:lnTo>
                <a:cubicBezTo>
                  <a:pt x="1219200" y="44346"/>
                  <a:pt x="1206396" y="57150"/>
                  <a:pt x="119062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Shape 4"/>
          <p:cNvSpPr/>
          <p:nvPr/>
        </p:nvSpPr>
        <p:spPr>
          <a:xfrm>
            <a:off x="400050" y="1371600"/>
            <a:ext cx="3667125" cy="1390650"/>
          </a:xfrm>
          <a:custGeom>
            <a:avLst/>
            <a:gdLst/>
            <a:ahLst/>
            <a:cxnLst/>
            <a:rect l="l" t="t" r="r" b="b"/>
            <a:pathLst>
              <a:path w="3667125" h="1390650">
                <a:moveTo>
                  <a:pt x="38100" y="0"/>
                </a:moveTo>
                <a:lnTo>
                  <a:pt x="3552827" y="0"/>
                </a:lnTo>
                <a:cubicBezTo>
                  <a:pt x="3615952" y="0"/>
                  <a:pt x="3667125" y="51173"/>
                  <a:pt x="3667125" y="114298"/>
                </a:cubicBezTo>
                <a:lnTo>
                  <a:pt x="3667125" y="1276352"/>
                </a:lnTo>
                <a:cubicBezTo>
                  <a:pt x="3667125" y="1339477"/>
                  <a:pt x="3615952" y="1390650"/>
                  <a:pt x="3552827" y="1390650"/>
                </a:cubicBezTo>
                <a:lnTo>
                  <a:pt x="38100" y="1390650"/>
                </a:lnTo>
                <a:cubicBezTo>
                  <a:pt x="17072" y="1390650"/>
                  <a:pt x="0" y="1373578"/>
                  <a:pt x="0" y="1352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00050" y="1371600"/>
            <a:ext cx="38100" cy="1390650"/>
          </a:xfrm>
          <a:custGeom>
            <a:avLst/>
            <a:gdLst/>
            <a:ahLst/>
            <a:cxnLst/>
            <a:rect l="l" t="t" r="r" b="b"/>
            <a:pathLst>
              <a:path w="38100" h="1390650">
                <a:moveTo>
                  <a:pt x="38100" y="0"/>
                </a:moveTo>
                <a:lnTo>
                  <a:pt x="38100" y="0"/>
                </a:lnTo>
                <a:lnTo>
                  <a:pt x="38100" y="1390650"/>
                </a:lnTo>
                <a:lnTo>
                  <a:pt x="38100" y="1390650"/>
                </a:lnTo>
                <a:cubicBezTo>
                  <a:pt x="17072" y="1390650"/>
                  <a:pt x="0" y="1373578"/>
                  <a:pt x="0" y="1352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8" name="Shape 6"/>
          <p:cNvSpPr/>
          <p:nvPr/>
        </p:nvSpPr>
        <p:spPr>
          <a:xfrm>
            <a:off x="64770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E53E3E">
              <a:alpha val="10196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0100" y="1752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4563" y="74563"/>
                </a:moveTo>
                <a:cubicBezTo>
                  <a:pt x="78760" y="70366"/>
                  <a:pt x="85546" y="70366"/>
                  <a:pt x="89699" y="74563"/>
                </a:cubicBezTo>
                <a:lnTo>
                  <a:pt x="114255" y="99120"/>
                </a:lnTo>
                <a:lnTo>
                  <a:pt x="138812" y="74563"/>
                </a:lnTo>
                <a:cubicBezTo>
                  <a:pt x="143009" y="70366"/>
                  <a:pt x="149796" y="70366"/>
                  <a:pt x="153948" y="74563"/>
                </a:cubicBezTo>
                <a:cubicBezTo>
                  <a:pt x="158100" y="78760"/>
                  <a:pt x="158145" y="85546"/>
                  <a:pt x="153948" y="89699"/>
                </a:cubicBezTo>
                <a:lnTo>
                  <a:pt x="129391" y="114255"/>
                </a:lnTo>
                <a:lnTo>
                  <a:pt x="153948" y="138812"/>
                </a:lnTo>
                <a:cubicBezTo>
                  <a:pt x="158145" y="143009"/>
                  <a:pt x="158145" y="149796"/>
                  <a:pt x="153948" y="153948"/>
                </a:cubicBezTo>
                <a:cubicBezTo>
                  <a:pt x="149751" y="158100"/>
                  <a:pt x="142964" y="158145"/>
                  <a:pt x="138812" y="153948"/>
                </a:cubicBezTo>
                <a:lnTo>
                  <a:pt x="114255" y="129391"/>
                </a:lnTo>
                <a:lnTo>
                  <a:pt x="89699" y="153948"/>
                </a:lnTo>
                <a:cubicBezTo>
                  <a:pt x="85502" y="158145"/>
                  <a:pt x="78715" y="158145"/>
                  <a:pt x="74563" y="153948"/>
                </a:cubicBezTo>
                <a:cubicBezTo>
                  <a:pt x="70411" y="149751"/>
                  <a:pt x="70366" y="142964"/>
                  <a:pt x="74563" y="138812"/>
                </a:cubicBezTo>
                <a:lnTo>
                  <a:pt x="99120" y="114255"/>
                </a:lnTo>
                <a:lnTo>
                  <a:pt x="74563" y="89699"/>
                </a:lnTo>
                <a:cubicBezTo>
                  <a:pt x="70366" y="85502"/>
                  <a:pt x="70366" y="78715"/>
                  <a:pt x="74563" y="74563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10" name="Text 8"/>
          <p:cNvSpPr/>
          <p:nvPr/>
        </p:nvSpPr>
        <p:spPr>
          <a:xfrm>
            <a:off x="1333500" y="1733550"/>
            <a:ext cx="2025551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Возврат</a:t>
            </a: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500" b="1" dirty="0" err="1" smtClean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займов</a:t>
            </a:r>
            <a:r>
              <a:rPr lang="ru-RU" sz="1500" b="1" dirty="0" smtClean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денежных средств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7700" y="2286000"/>
            <a:ext cx="32670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Несостоявшийся договор купли-продажи, в связи с прекращением договора 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73451" y="1371600"/>
            <a:ext cx="3667125" cy="1390650"/>
          </a:xfrm>
          <a:custGeom>
            <a:avLst/>
            <a:gdLst/>
            <a:ahLst/>
            <a:cxnLst/>
            <a:rect l="l" t="t" r="r" b="b"/>
            <a:pathLst>
              <a:path w="3667125" h="1390650">
                <a:moveTo>
                  <a:pt x="38100" y="0"/>
                </a:moveTo>
                <a:lnTo>
                  <a:pt x="3552827" y="0"/>
                </a:lnTo>
                <a:cubicBezTo>
                  <a:pt x="3615952" y="0"/>
                  <a:pt x="3667125" y="51173"/>
                  <a:pt x="3667125" y="114298"/>
                </a:cubicBezTo>
                <a:lnTo>
                  <a:pt x="3667125" y="1276352"/>
                </a:lnTo>
                <a:cubicBezTo>
                  <a:pt x="3667125" y="1339477"/>
                  <a:pt x="3615952" y="1390650"/>
                  <a:pt x="3552827" y="1390650"/>
                </a:cubicBezTo>
                <a:lnTo>
                  <a:pt x="38100" y="1390650"/>
                </a:lnTo>
                <a:cubicBezTo>
                  <a:pt x="17072" y="1390650"/>
                  <a:pt x="0" y="1373578"/>
                  <a:pt x="0" y="1352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273451" y="1371600"/>
            <a:ext cx="38100" cy="1390650"/>
          </a:xfrm>
          <a:custGeom>
            <a:avLst/>
            <a:gdLst/>
            <a:ahLst/>
            <a:cxnLst/>
            <a:rect l="l" t="t" r="r" b="b"/>
            <a:pathLst>
              <a:path w="38100" h="1390650">
                <a:moveTo>
                  <a:pt x="38100" y="0"/>
                </a:moveTo>
                <a:lnTo>
                  <a:pt x="38100" y="0"/>
                </a:lnTo>
                <a:lnTo>
                  <a:pt x="38100" y="1390650"/>
                </a:lnTo>
                <a:lnTo>
                  <a:pt x="38100" y="1390650"/>
                </a:lnTo>
                <a:cubicBezTo>
                  <a:pt x="17072" y="1390650"/>
                  <a:pt x="0" y="1373578"/>
                  <a:pt x="0" y="1352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14" name="Shape 12"/>
          <p:cNvSpPr/>
          <p:nvPr/>
        </p:nvSpPr>
        <p:spPr>
          <a:xfrm>
            <a:off x="4521101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E53E3E">
              <a:alpha val="1019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4673501" y="1752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4563" y="74563"/>
                </a:moveTo>
                <a:cubicBezTo>
                  <a:pt x="78760" y="70366"/>
                  <a:pt x="85546" y="70366"/>
                  <a:pt x="89699" y="74563"/>
                </a:cubicBezTo>
                <a:lnTo>
                  <a:pt x="114255" y="99120"/>
                </a:lnTo>
                <a:lnTo>
                  <a:pt x="138812" y="74563"/>
                </a:lnTo>
                <a:cubicBezTo>
                  <a:pt x="143009" y="70366"/>
                  <a:pt x="149796" y="70366"/>
                  <a:pt x="153948" y="74563"/>
                </a:cubicBezTo>
                <a:cubicBezTo>
                  <a:pt x="158100" y="78760"/>
                  <a:pt x="158145" y="85546"/>
                  <a:pt x="153948" y="89699"/>
                </a:cubicBezTo>
                <a:lnTo>
                  <a:pt x="129391" y="114255"/>
                </a:lnTo>
                <a:lnTo>
                  <a:pt x="153948" y="138812"/>
                </a:lnTo>
                <a:cubicBezTo>
                  <a:pt x="158145" y="143009"/>
                  <a:pt x="158145" y="149796"/>
                  <a:pt x="153948" y="153948"/>
                </a:cubicBezTo>
                <a:cubicBezTo>
                  <a:pt x="149751" y="158100"/>
                  <a:pt x="142964" y="158145"/>
                  <a:pt x="138812" y="153948"/>
                </a:cubicBezTo>
                <a:lnTo>
                  <a:pt x="114255" y="129391"/>
                </a:lnTo>
                <a:lnTo>
                  <a:pt x="89699" y="153948"/>
                </a:lnTo>
                <a:cubicBezTo>
                  <a:pt x="85502" y="158145"/>
                  <a:pt x="78715" y="158145"/>
                  <a:pt x="74563" y="153948"/>
                </a:cubicBezTo>
                <a:cubicBezTo>
                  <a:pt x="70411" y="149751"/>
                  <a:pt x="70366" y="142964"/>
                  <a:pt x="74563" y="138812"/>
                </a:cubicBezTo>
                <a:lnTo>
                  <a:pt x="99120" y="114255"/>
                </a:lnTo>
                <a:lnTo>
                  <a:pt x="74563" y="89699"/>
                </a:lnTo>
                <a:cubicBezTo>
                  <a:pt x="70366" y="85502"/>
                  <a:pt x="70366" y="78715"/>
                  <a:pt x="74563" y="74563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16" name="Text 14"/>
          <p:cNvSpPr/>
          <p:nvPr/>
        </p:nvSpPr>
        <p:spPr>
          <a:xfrm>
            <a:off x="5206901" y="1733550"/>
            <a:ext cx="1571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Кредиты, займы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521101" y="2286000"/>
            <a:ext cx="32670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Указываются в </a:t>
            </a: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подразделе 6.2 </a:t>
            </a:r>
            <a:r>
              <a:rPr lang="en-US" sz="1200" dirty="0" err="1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раздел</a:t>
            </a: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6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147000" y="1371600"/>
            <a:ext cx="3667125" cy="1390650"/>
          </a:xfrm>
          <a:custGeom>
            <a:avLst/>
            <a:gdLst/>
            <a:ahLst/>
            <a:cxnLst/>
            <a:rect l="l" t="t" r="r" b="b"/>
            <a:pathLst>
              <a:path w="3667125" h="1390650">
                <a:moveTo>
                  <a:pt x="38100" y="0"/>
                </a:moveTo>
                <a:lnTo>
                  <a:pt x="3552827" y="0"/>
                </a:lnTo>
                <a:cubicBezTo>
                  <a:pt x="3615952" y="0"/>
                  <a:pt x="3667125" y="51173"/>
                  <a:pt x="3667125" y="114298"/>
                </a:cubicBezTo>
                <a:lnTo>
                  <a:pt x="3667125" y="1276352"/>
                </a:lnTo>
                <a:cubicBezTo>
                  <a:pt x="3667125" y="1339477"/>
                  <a:pt x="3615952" y="1390650"/>
                  <a:pt x="3552827" y="1390650"/>
                </a:cubicBezTo>
                <a:lnTo>
                  <a:pt x="38100" y="1390650"/>
                </a:lnTo>
                <a:cubicBezTo>
                  <a:pt x="17072" y="1390650"/>
                  <a:pt x="0" y="1373578"/>
                  <a:pt x="0" y="1352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147000" y="1371600"/>
            <a:ext cx="38100" cy="1390650"/>
          </a:xfrm>
          <a:custGeom>
            <a:avLst/>
            <a:gdLst/>
            <a:ahLst/>
            <a:cxnLst/>
            <a:rect l="l" t="t" r="r" b="b"/>
            <a:pathLst>
              <a:path w="38100" h="1390650">
                <a:moveTo>
                  <a:pt x="38100" y="0"/>
                </a:moveTo>
                <a:lnTo>
                  <a:pt x="38100" y="0"/>
                </a:lnTo>
                <a:lnTo>
                  <a:pt x="38100" y="1390650"/>
                </a:lnTo>
                <a:lnTo>
                  <a:pt x="38100" y="1390650"/>
                </a:lnTo>
                <a:cubicBezTo>
                  <a:pt x="17072" y="1390650"/>
                  <a:pt x="0" y="1373578"/>
                  <a:pt x="0" y="13525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0" name="Shape 18"/>
          <p:cNvSpPr/>
          <p:nvPr/>
        </p:nvSpPr>
        <p:spPr>
          <a:xfrm>
            <a:off x="839465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E53E3E">
              <a:alpha val="1019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8547050" y="1752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4563" y="74563"/>
                </a:moveTo>
                <a:cubicBezTo>
                  <a:pt x="78760" y="70366"/>
                  <a:pt x="85546" y="70366"/>
                  <a:pt x="89699" y="74563"/>
                </a:cubicBezTo>
                <a:lnTo>
                  <a:pt x="114255" y="99120"/>
                </a:lnTo>
                <a:lnTo>
                  <a:pt x="138812" y="74563"/>
                </a:lnTo>
                <a:cubicBezTo>
                  <a:pt x="143009" y="70366"/>
                  <a:pt x="149796" y="70366"/>
                  <a:pt x="153948" y="74563"/>
                </a:cubicBezTo>
                <a:cubicBezTo>
                  <a:pt x="158100" y="78760"/>
                  <a:pt x="158145" y="85546"/>
                  <a:pt x="153948" y="89699"/>
                </a:cubicBezTo>
                <a:lnTo>
                  <a:pt x="129391" y="114255"/>
                </a:lnTo>
                <a:lnTo>
                  <a:pt x="153948" y="138812"/>
                </a:lnTo>
                <a:cubicBezTo>
                  <a:pt x="158145" y="143009"/>
                  <a:pt x="158145" y="149796"/>
                  <a:pt x="153948" y="153948"/>
                </a:cubicBezTo>
                <a:cubicBezTo>
                  <a:pt x="149751" y="158100"/>
                  <a:pt x="142964" y="158145"/>
                  <a:pt x="138812" y="153948"/>
                </a:cubicBezTo>
                <a:lnTo>
                  <a:pt x="114255" y="129391"/>
                </a:lnTo>
                <a:lnTo>
                  <a:pt x="89699" y="153948"/>
                </a:lnTo>
                <a:cubicBezTo>
                  <a:pt x="85502" y="158145"/>
                  <a:pt x="78715" y="158145"/>
                  <a:pt x="74563" y="153948"/>
                </a:cubicBezTo>
                <a:cubicBezTo>
                  <a:pt x="70411" y="149751"/>
                  <a:pt x="70366" y="142964"/>
                  <a:pt x="74563" y="138812"/>
                </a:cubicBezTo>
                <a:lnTo>
                  <a:pt x="99120" y="114255"/>
                </a:lnTo>
                <a:lnTo>
                  <a:pt x="74563" y="89699"/>
                </a:lnTo>
                <a:cubicBezTo>
                  <a:pt x="70366" y="85502"/>
                  <a:pt x="70366" y="78715"/>
                  <a:pt x="74563" y="74563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2" name="Text 20"/>
          <p:cNvSpPr/>
          <p:nvPr/>
        </p:nvSpPr>
        <p:spPr>
          <a:xfrm>
            <a:off x="9080450" y="1733550"/>
            <a:ext cx="242478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Бонусы, </a:t>
            </a:r>
            <a:r>
              <a:rPr lang="ru-RU" sz="1500" b="1" dirty="0" smtClean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«</a:t>
            </a:r>
            <a:r>
              <a:rPr lang="en-US" sz="1500" b="1" dirty="0" err="1" smtClean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кешбэк</a:t>
            </a:r>
            <a:r>
              <a:rPr lang="ru-RU" sz="1500" b="1" dirty="0" smtClean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сервис»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394650" y="2286000"/>
            <a:ext cx="32670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Туристический </a:t>
            </a:r>
            <a:r>
              <a:rPr lang="ru-RU" sz="1200" dirty="0" err="1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кешбэк</a:t>
            </a: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детский </a:t>
            </a:r>
            <a:r>
              <a:rPr lang="ru-RU" sz="1200" dirty="0" err="1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кешбэк</a:t>
            </a: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банковский «</a:t>
            </a:r>
            <a:r>
              <a:rPr lang="ru-RU" sz="1200" dirty="0" err="1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кешбэк</a:t>
            </a: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», </a:t>
            </a:r>
            <a:r>
              <a:rPr lang="en-US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«</a:t>
            </a:r>
            <a:r>
              <a:rPr lang="en-US" sz="1200" dirty="0" err="1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Пушкинская</a:t>
            </a:r>
            <a:r>
              <a:rPr lang="en-US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карта»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56337" y="2928877"/>
            <a:ext cx="3667125" cy="1828800"/>
          </a:xfrm>
          <a:custGeom>
            <a:avLst/>
            <a:gdLst/>
            <a:ahLst/>
            <a:cxnLst/>
            <a:rect l="l" t="t" r="r" b="b"/>
            <a:pathLst>
              <a:path w="3667125" h="1638300">
                <a:moveTo>
                  <a:pt x="38100" y="0"/>
                </a:moveTo>
                <a:lnTo>
                  <a:pt x="3552821" y="0"/>
                </a:lnTo>
                <a:cubicBezTo>
                  <a:pt x="3615949" y="0"/>
                  <a:pt x="3667125" y="51176"/>
                  <a:pt x="3667125" y="114304"/>
                </a:cubicBezTo>
                <a:lnTo>
                  <a:pt x="3667125" y="1523996"/>
                </a:lnTo>
                <a:cubicBezTo>
                  <a:pt x="3667125" y="1587124"/>
                  <a:pt x="3615949" y="1638300"/>
                  <a:pt x="3552821" y="1638300"/>
                </a:cubicBezTo>
                <a:lnTo>
                  <a:pt x="38100" y="1638300"/>
                </a:lnTo>
                <a:cubicBezTo>
                  <a:pt x="17072" y="1638300"/>
                  <a:pt x="0" y="1621228"/>
                  <a:pt x="0" y="1600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92431" y="2952749"/>
            <a:ext cx="45719" cy="1804927"/>
          </a:xfrm>
          <a:custGeom>
            <a:avLst/>
            <a:gdLst/>
            <a:ahLst/>
            <a:cxnLst/>
            <a:rect l="l" t="t" r="r" b="b"/>
            <a:pathLst>
              <a:path w="38100" h="1638300">
                <a:moveTo>
                  <a:pt x="38100" y="0"/>
                </a:moveTo>
                <a:lnTo>
                  <a:pt x="38100" y="0"/>
                </a:lnTo>
                <a:lnTo>
                  <a:pt x="38100" y="1638300"/>
                </a:lnTo>
                <a:lnTo>
                  <a:pt x="38100" y="1638300"/>
                </a:lnTo>
                <a:cubicBezTo>
                  <a:pt x="17072" y="1638300"/>
                  <a:pt x="0" y="1621228"/>
                  <a:pt x="0" y="1600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6" name="Shape 24"/>
          <p:cNvSpPr/>
          <p:nvPr/>
        </p:nvSpPr>
        <p:spPr>
          <a:xfrm>
            <a:off x="658069" y="30099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E53E3E">
              <a:alpha val="10196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800100" y="319509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4563" y="74563"/>
                </a:moveTo>
                <a:cubicBezTo>
                  <a:pt x="78760" y="70366"/>
                  <a:pt x="85546" y="70366"/>
                  <a:pt x="89699" y="74563"/>
                </a:cubicBezTo>
                <a:lnTo>
                  <a:pt x="114255" y="99120"/>
                </a:lnTo>
                <a:lnTo>
                  <a:pt x="138812" y="74563"/>
                </a:lnTo>
                <a:cubicBezTo>
                  <a:pt x="143009" y="70366"/>
                  <a:pt x="149796" y="70366"/>
                  <a:pt x="153948" y="74563"/>
                </a:cubicBezTo>
                <a:cubicBezTo>
                  <a:pt x="158100" y="78760"/>
                  <a:pt x="158145" y="85546"/>
                  <a:pt x="153948" y="89699"/>
                </a:cubicBezTo>
                <a:lnTo>
                  <a:pt x="129391" y="114255"/>
                </a:lnTo>
                <a:lnTo>
                  <a:pt x="153948" y="138812"/>
                </a:lnTo>
                <a:cubicBezTo>
                  <a:pt x="158145" y="143009"/>
                  <a:pt x="158145" y="149796"/>
                  <a:pt x="153948" y="153948"/>
                </a:cubicBezTo>
                <a:cubicBezTo>
                  <a:pt x="149751" y="158100"/>
                  <a:pt x="142964" y="158145"/>
                  <a:pt x="138812" y="153948"/>
                </a:cubicBezTo>
                <a:lnTo>
                  <a:pt x="114255" y="129391"/>
                </a:lnTo>
                <a:lnTo>
                  <a:pt x="89699" y="153948"/>
                </a:lnTo>
                <a:cubicBezTo>
                  <a:pt x="85502" y="158145"/>
                  <a:pt x="78715" y="158145"/>
                  <a:pt x="74563" y="153948"/>
                </a:cubicBezTo>
                <a:cubicBezTo>
                  <a:pt x="70411" y="149751"/>
                  <a:pt x="70366" y="142964"/>
                  <a:pt x="74563" y="138812"/>
                </a:cubicBezTo>
                <a:lnTo>
                  <a:pt x="99120" y="114255"/>
                </a:lnTo>
                <a:lnTo>
                  <a:pt x="74563" y="89699"/>
                </a:lnTo>
                <a:cubicBezTo>
                  <a:pt x="70366" y="85502"/>
                  <a:pt x="70366" y="78715"/>
                  <a:pt x="74563" y="74563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8" name="Text 26"/>
          <p:cNvSpPr/>
          <p:nvPr/>
        </p:nvSpPr>
        <p:spPr>
          <a:xfrm>
            <a:off x="1331089" y="3171825"/>
            <a:ext cx="2435126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500" b="1" dirty="0" smtClean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Возмещение расходов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47700" y="3867150"/>
            <a:ext cx="32670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Командировочные, переезд, найм жилья (при целевом </a:t>
            </a:r>
            <a:r>
              <a:rPr lang="en-US" sz="1200" dirty="0" err="1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расходовании</a:t>
            </a:r>
            <a:r>
              <a:rPr lang="en-US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</a:t>
            </a: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родительская плата за посещение дошкольного образовательного учреждения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273451" y="2952750"/>
            <a:ext cx="3667125" cy="1804926"/>
          </a:xfrm>
          <a:custGeom>
            <a:avLst/>
            <a:gdLst/>
            <a:ahLst/>
            <a:cxnLst/>
            <a:rect l="l" t="t" r="r" b="b"/>
            <a:pathLst>
              <a:path w="3667125" h="1638300">
                <a:moveTo>
                  <a:pt x="38100" y="0"/>
                </a:moveTo>
                <a:lnTo>
                  <a:pt x="3552821" y="0"/>
                </a:lnTo>
                <a:cubicBezTo>
                  <a:pt x="3615949" y="0"/>
                  <a:pt x="3667125" y="51176"/>
                  <a:pt x="3667125" y="114304"/>
                </a:cubicBezTo>
                <a:lnTo>
                  <a:pt x="3667125" y="1523996"/>
                </a:lnTo>
                <a:cubicBezTo>
                  <a:pt x="3667125" y="1587124"/>
                  <a:pt x="3615949" y="1638300"/>
                  <a:pt x="3552821" y="1638300"/>
                </a:cubicBezTo>
                <a:lnTo>
                  <a:pt x="38100" y="1638300"/>
                </a:lnTo>
                <a:cubicBezTo>
                  <a:pt x="17072" y="1638300"/>
                  <a:pt x="0" y="1621228"/>
                  <a:pt x="0" y="1600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273450" y="2952750"/>
            <a:ext cx="45719" cy="1804926"/>
          </a:xfrm>
          <a:custGeom>
            <a:avLst/>
            <a:gdLst/>
            <a:ahLst/>
            <a:cxnLst/>
            <a:rect l="l" t="t" r="r" b="b"/>
            <a:pathLst>
              <a:path w="38100" h="1638300">
                <a:moveTo>
                  <a:pt x="38100" y="0"/>
                </a:moveTo>
                <a:lnTo>
                  <a:pt x="38100" y="0"/>
                </a:lnTo>
                <a:lnTo>
                  <a:pt x="38100" y="1638300"/>
                </a:lnTo>
                <a:lnTo>
                  <a:pt x="38100" y="1638300"/>
                </a:lnTo>
                <a:cubicBezTo>
                  <a:pt x="17072" y="1638300"/>
                  <a:pt x="0" y="1621228"/>
                  <a:pt x="0" y="1600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32" name="Shape 30"/>
          <p:cNvSpPr/>
          <p:nvPr/>
        </p:nvSpPr>
        <p:spPr>
          <a:xfrm>
            <a:off x="4521101" y="31813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E53E3E">
              <a:alpha val="1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673501" y="3333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4563" y="74563"/>
                </a:moveTo>
                <a:cubicBezTo>
                  <a:pt x="78760" y="70366"/>
                  <a:pt x="85546" y="70366"/>
                  <a:pt x="89699" y="74563"/>
                </a:cubicBezTo>
                <a:lnTo>
                  <a:pt x="114255" y="99120"/>
                </a:lnTo>
                <a:lnTo>
                  <a:pt x="138812" y="74563"/>
                </a:lnTo>
                <a:cubicBezTo>
                  <a:pt x="143009" y="70366"/>
                  <a:pt x="149796" y="70366"/>
                  <a:pt x="153948" y="74563"/>
                </a:cubicBezTo>
                <a:cubicBezTo>
                  <a:pt x="158100" y="78760"/>
                  <a:pt x="158145" y="85546"/>
                  <a:pt x="153948" y="89699"/>
                </a:cubicBezTo>
                <a:lnTo>
                  <a:pt x="129391" y="114255"/>
                </a:lnTo>
                <a:lnTo>
                  <a:pt x="153948" y="138812"/>
                </a:lnTo>
                <a:cubicBezTo>
                  <a:pt x="158145" y="143009"/>
                  <a:pt x="158145" y="149796"/>
                  <a:pt x="153948" y="153948"/>
                </a:cubicBezTo>
                <a:cubicBezTo>
                  <a:pt x="149751" y="158100"/>
                  <a:pt x="142964" y="158145"/>
                  <a:pt x="138812" y="153948"/>
                </a:cubicBezTo>
                <a:lnTo>
                  <a:pt x="114255" y="129391"/>
                </a:lnTo>
                <a:lnTo>
                  <a:pt x="89699" y="153948"/>
                </a:lnTo>
                <a:cubicBezTo>
                  <a:pt x="85502" y="158145"/>
                  <a:pt x="78715" y="158145"/>
                  <a:pt x="74563" y="153948"/>
                </a:cubicBezTo>
                <a:cubicBezTo>
                  <a:pt x="70411" y="149751"/>
                  <a:pt x="70366" y="142964"/>
                  <a:pt x="74563" y="138812"/>
                </a:cubicBezTo>
                <a:lnTo>
                  <a:pt x="99120" y="114255"/>
                </a:lnTo>
                <a:lnTo>
                  <a:pt x="74563" y="89699"/>
                </a:lnTo>
                <a:cubicBezTo>
                  <a:pt x="70366" y="85502"/>
                  <a:pt x="70366" y="78715"/>
                  <a:pt x="74563" y="74563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34" name="Text 32"/>
          <p:cNvSpPr/>
          <p:nvPr/>
        </p:nvSpPr>
        <p:spPr>
          <a:xfrm>
            <a:off x="5206901" y="3314700"/>
            <a:ext cx="2114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Материальная выгода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521101" y="3867150"/>
            <a:ext cx="32670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Полученная от экономии на процентах за пользование заемными (кредитными) средствами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147000" y="2952750"/>
            <a:ext cx="3667125" cy="1804926"/>
          </a:xfrm>
          <a:custGeom>
            <a:avLst/>
            <a:gdLst/>
            <a:ahLst/>
            <a:cxnLst/>
            <a:rect l="l" t="t" r="r" b="b"/>
            <a:pathLst>
              <a:path w="3667125" h="1638300">
                <a:moveTo>
                  <a:pt x="38100" y="0"/>
                </a:moveTo>
                <a:lnTo>
                  <a:pt x="3552821" y="0"/>
                </a:lnTo>
                <a:cubicBezTo>
                  <a:pt x="3615949" y="0"/>
                  <a:pt x="3667125" y="51176"/>
                  <a:pt x="3667125" y="114304"/>
                </a:cubicBezTo>
                <a:lnTo>
                  <a:pt x="3667125" y="1523996"/>
                </a:lnTo>
                <a:cubicBezTo>
                  <a:pt x="3667125" y="1587124"/>
                  <a:pt x="3615949" y="1638300"/>
                  <a:pt x="3552821" y="1638300"/>
                </a:cubicBezTo>
                <a:lnTo>
                  <a:pt x="38100" y="1638300"/>
                </a:lnTo>
                <a:cubicBezTo>
                  <a:pt x="17072" y="1638300"/>
                  <a:pt x="0" y="1621228"/>
                  <a:pt x="0" y="1600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139381" y="2952749"/>
            <a:ext cx="45719" cy="1804927"/>
          </a:xfrm>
          <a:custGeom>
            <a:avLst/>
            <a:gdLst/>
            <a:ahLst/>
            <a:cxnLst/>
            <a:rect l="l" t="t" r="r" b="b"/>
            <a:pathLst>
              <a:path w="38100" h="1638300">
                <a:moveTo>
                  <a:pt x="38100" y="0"/>
                </a:moveTo>
                <a:lnTo>
                  <a:pt x="38100" y="0"/>
                </a:lnTo>
                <a:lnTo>
                  <a:pt x="38100" y="1638300"/>
                </a:lnTo>
                <a:lnTo>
                  <a:pt x="38100" y="1638300"/>
                </a:lnTo>
                <a:cubicBezTo>
                  <a:pt x="17072" y="1638300"/>
                  <a:pt x="0" y="1621228"/>
                  <a:pt x="0" y="1600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38" name="Shape 36"/>
          <p:cNvSpPr/>
          <p:nvPr/>
        </p:nvSpPr>
        <p:spPr>
          <a:xfrm>
            <a:off x="8394650" y="31813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E53E3E">
              <a:alpha val="10196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547050" y="33337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4563" y="74563"/>
                </a:moveTo>
                <a:cubicBezTo>
                  <a:pt x="78760" y="70366"/>
                  <a:pt x="85546" y="70366"/>
                  <a:pt x="89699" y="74563"/>
                </a:cubicBezTo>
                <a:lnTo>
                  <a:pt x="114255" y="99120"/>
                </a:lnTo>
                <a:lnTo>
                  <a:pt x="138812" y="74563"/>
                </a:lnTo>
                <a:cubicBezTo>
                  <a:pt x="143009" y="70366"/>
                  <a:pt x="149796" y="70366"/>
                  <a:pt x="153948" y="74563"/>
                </a:cubicBezTo>
                <a:cubicBezTo>
                  <a:pt x="158100" y="78760"/>
                  <a:pt x="158145" y="85546"/>
                  <a:pt x="153948" y="89699"/>
                </a:cubicBezTo>
                <a:lnTo>
                  <a:pt x="129391" y="114255"/>
                </a:lnTo>
                <a:lnTo>
                  <a:pt x="153948" y="138812"/>
                </a:lnTo>
                <a:cubicBezTo>
                  <a:pt x="158145" y="143009"/>
                  <a:pt x="158145" y="149796"/>
                  <a:pt x="153948" y="153948"/>
                </a:cubicBezTo>
                <a:cubicBezTo>
                  <a:pt x="149751" y="158100"/>
                  <a:pt x="142964" y="158145"/>
                  <a:pt x="138812" y="153948"/>
                </a:cubicBezTo>
                <a:lnTo>
                  <a:pt x="114255" y="129391"/>
                </a:lnTo>
                <a:lnTo>
                  <a:pt x="89699" y="153948"/>
                </a:lnTo>
                <a:cubicBezTo>
                  <a:pt x="85502" y="158145"/>
                  <a:pt x="78715" y="158145"/>
                  <a:pt x="74563" y="153948"/>
                </a:cubicBezTo>
                <a:cubicBezTo>
                  <a:pt x="70411" y="149751"/>
                  <a:pt x="70366" y="142964"/>
                  <a:pt x="74563" y="138812"/>
                </a:cubicBezTo>
                <a:lnTo>
                  <a:pt x="99120" y="114255"/>
                </a:lnTo>
                <a:lnTo>
                  <a:pt x="74563" y="89699"/>
                </a:lnTo>
                <a:cubicBezTo>
                  <a:pt x="70366" y="85502"/>
                  <a:pt x="70366" y="78715"/>
                  <a:pt x="74563" y="74563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40" name="Text 38"/>
          <p:cNvSpPr/>
          <p:nvPr/>
        </p:nvSpPr>
        <p:spPr>
          <a:xfrm>
            <a:off x="9080450" y="3314700"/>
            <a:ext cx="182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Налоговые вычеты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394650" y="3867150"/>
            <a:ext cx="32670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Социальные, имущественные, инвестиционные </a:t>
            </a:r>
            <a:r>
              <a:rPr lang="en-US" sz="1200" dirty="0" err="1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вычет</a:t>
            </a:r>
            <a:r>
              <a:rPr lang="ru-RU" sz="120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ы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12006" y="51720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cubicBezTo>
                  <a:pt x="151079" y="0"/>
                  <a:pt x="158614" y="4521"/>
                  <a:pt x="162520" y="11720"/>
                </a:cubicBezTo>
                <a:lnTo>
                  <a:pt x="283071" y="234962"/>
                </a:lnTo>
                <a:cubicBezTo>
                  <a:pt x="286810" y="241883"/>
                  <a:pt x="286643" y="250254"/>
                  <a:pt x="282625" y="257008"/>
                </a:cubicBezTo>
                <a:cubicBezTo>
                  <a:pt x="278606" y="263761"/>
                  <a:pt x="271295" y="267891"/>
                  <a:pt x="263426" y="267891"/>
                </a:cubicBezTo>
                <a:lnTo>
                  <a:pt x="22324" y="267891"/>
                </a:lnTo>
                <a:cubicBezTo>
                  <a:pt x="14455" y="267891"/>
                  <a:pt x="7200" y="263761"/>
                  <a:pt x="3125" y="257008"/>
                </a:cubicBezTo>
                <a:cubicBezTo>
                  <a:pt x="-949" y="250254"/>
                  <a:pt x="-1060" y="241883"/>
                  <a:pt x="2679" y="234962"/>
                </a:cubicBezTo>
                <a:lnTo>
                  <a:pt x="123230" y="11720"/>
                </a:lnTo>
                <a:cubicBezTo>
                  <a:pt x="127136" y="4521"/>
                  <a:pt x="134671" y="0"/>
                  <a:pt x="142875" y="0"/>
                </a:cubicBezTo>
                <a:close/>
                <a:moveTo>
                  <a:pt x="142875" y="93762"/>
                </a:moveTo>
                <a:cubicBezTo>
                  <a:pt x="135452" y="93762"/>
                  <a:pt x="129480" y="99733"/>
                  <a:pt x="129480" y="107156"/>
                </a:cubicBezTo>
                <a:lnTo>
                  <a:pt x="129480" y="169664"/>
                </a:lnTo>
                <a:cubicBezTo>
                  <a:pt x="129480" y="177087"/>
                  <a:pt x="135452" y="183059"/>
                  <a:pt x="142875" y="183059"/>
                </a:cubicBezTo>
                <a:cubicBezTo>
                  <a:pt x="150298" y="183059"/>
                  <a:pt x="156270" y="177087"/>
                  <a:pt x="156270" y="169664"/>
                </a:cubicBezTo>
                <a:lnTo>
                  <a:pt x="156270" y="107156"/>
                </a:lnTo>
                <a:cubicBezTo>
                  <a:pt x="156270" y="99733"/>
                  <a:pt x="150298" y="93762"/>
                  <a:pt x="142875" y="93762"/>
                </a:cubicBezTo>
                <a:close/>
                <a:moveTo>
                  <a:pt x="157776" y="214313"/>
                </a:moveTo>
                <a:cubicBezTo>
                  <a:pt x="158115" y="208781"/>
                  <a:pt x="155357" y="203519"/>
                  <a:pt x="150615" y="200651"/>
                </a:cubicBezTo>
                <a:cubicBezTo>
                  <a:pt x="145874" y="197783"/>
                  <a:pt x="139932" y="197783"/>
                  <a:pt x="135190" y="200651"/>
                </a:cubicBezTo>
                <a:cubicBezTo>
                  <a:pt x="130449" y="203519"/>
                  <a:pt x="127690" y="208781"/>
                  <a:pt x="128029" y="214312"/>
                </a:cubicBezTo>
                <a:cubicBezTo>
                  <a:pt x="127690" y="219844"/>
                  <a:pt x="130449" y="225106"/>
                  <a:pt x="135190" y="227974"/>
                </a:cubicBezTo>
                <a:cubicBezTo>
                  <a:pt x="139932" y="230842"/>
                  <a:pt x="145874" y="230842"/>
                  <a:pt x="150615" y="227974"/>
                </a:cubicBezTo>
                <a:cubicBezTo>
                  <a:pt x="155357" y="225106"/>
                  <a:pt x="158115" y="219844"/>
                  <a:pt x="157776" y="214313"/>
                </a:cubicBezTo>
                <a:close/>
              </a:path>
            </a:pathLst>
          </a:custGeom>
          <a:solidFill>
            <a:srgbClr val="FFFFFF"/>
          </a:solidFill>
          <a:ln/>
        </p:spPr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72244" y="571500"/>
            <a:ext cx="552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07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704850"/>
            <a:ext cx="1219200" cy="57150"/>
          </a:xfrm>
          <a:custGeom>
            <a:avLst/>
            <a:gdLst/>
            <a:ahLst/>
            <a:cxnLst/>
            <a:rect l="l" t="t" r="r" b="b"/>
            <a:pathLst>
              <a:path w="1219200" h="57150">
                <a:moveTo>
                  <a:pt x="28575" y="0"/>
                </a:moveTo>
                <a:lnTo>
                  <a:pt x="1190625" y="0"/>
                </a:lnTo>
                <a:cubicBezTo>
                  <a:pt x="1206396" y="0"/>
                  <a:pt x="1219200" y="12804"/>
                  <a:pt x="1219200" y="28575"/>
                </a:cubicBezTo>
                <a:lnTo>
                  <a:pt x="1219200" y="28575"/>
                </a:lnTo>
                <a:cubicBezTo>
                  <a:pt x="1219200" y="44346"/>
                  <a:pt x="1206396" y="57150"/>
                  <a:pt x="1190625" y="57150"/>
                </a:cubicBezTo>
                <a:lnTo>
                  <a:pt x="28575" y="57150"/>
                </a:lnTo>
                <a:cubicBezTo>
                  <a:pt x="12804" y="57150"/>
                  <a:pt x="0" y="44346"/>
                  <a:pt x="0" y="28575"/>
                </a:cubicBezTo>
                <a:lnTo>
                  <a:pt x="0" y="28575"/>
                </a:lnTo>
                <a:cubicBezTo>
                  <a:pt x="0" y="12804"/>
                  <a:pt x="12804" y="0"/>
                  <a:pt x="28575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Shape 4"/>
          <p:cNvSpPr/>
          <p:nvPr/>
        </p:nvSpPr>
        <p:spPr>
          <a:xfrm>
            <a:off x="381000" y="1390650"/>
            <a:ext cx="3686175" cy="4371975"/>
          </a:xfrm>
          <a:custGeom>
            <a:avLst/>
            <a:gdLst/>
            <a:ahLst/>
            <a:cxnLst/>
            <a:rect l="l" t="t" r="r" b="b"/>
            <a:pathLst>
              <a:path w="3686175" h="4371975">
                <a:moveTo>
                  <a:pt x="38100" y="0"/>
                </a:moveTo>
                <a:lnTo>
                  <a:pt x="3648075" y="0"/>
                </a:lnTo>
                <a:cubicBezTo>
                  <a:pt x="3669103" y="0"/>
                  <a:pt x="3686175" y="17072"/>
                  <a:pt x="3686175" y="38100"/>
                </a:cubicBezTo>
                <a:lnTo>
                  <a:pt x="3686175" y="4219589"/>
                </a:lnTo>
                <a:cubicBezTo>
                  <a:pt x="3686175" y="4303749"/>
                  <a:pt x="3617949" y="4371975"/>
                  <a:pt x="3533789" y="4371975"/>
                </a:cubicBezTo>
                <a:lnTo>
                  <a:pt x="152386" y="4371975"/>
                </a:lnTo>
                <a:cubicBezTo>
                  <a:pt x="68226" y="4371975"/>
                  <a:pt x="0" y="4303749"/>
                  <a:pt x="0" y="4219589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1000" y="1390650"/>
            <a:ext cx="3686175" cy="38100"/>
          </a:xfrm>
          <a:custGeom>
            <a:avLst/>
            <a:gdLst/>
            <a:ahLst/>
            <a:cxnLst/>
            <a:rect l="l" t="t" r="r" b="b"/>
            <a:pathLst>
              <a:path w="3686175" h="38100">
                <a:moveTo>
                  <a:pt x="38100" y="0"/>
                </a:moveTo>
                <a:lnTo>
                  <a:pt x="3648075" y="0"/>
                </a:lnTo>
                <a:cubicBezTo>
                  <a:pt x="3669103" y="0"/>
                  <a:pt x="3686175" y="17072"/>
                  <a:pt x="3686175" y="38100"/>
                </a:cubicBezTo>
                <a:lnTo>
                  <a:pt x="368617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8" name="Shape 6"/>
          <p:cNvSpPr/>
          <p:nvPr/>
        </p:nvSpPr>
        <p:spPr>
          <a:xfrm>
            <a:off x="609600" y="16383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9" name="Shape 7"/>
          <p:cNvSpPr/>
          <p:nvPr/>
        </p:nvSpPr>
        <p:spPr>
          <a:xfrm>
            <a:off x="762000" y="1790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4033" y="3840"/>
                </a:moveTo>
                <a:cubicBezTo>
                  <a:pt x="118542" y="-1250"/>
                  <a:pt x="110058" y="-1250"/>
                  <a:pt x="104611" y="3840"/>
                </a:cubicBezTo>
                <a:lnTo>
                  <a:pt x="4599" y="96709"/>
                </a:lnTo>
                <a:cubicBezTo>
                  <a:pt x="313" y="100727"/>
                  <a:pt x="-1116" y="106933"/>
                  <a:pt x="1027" y="112380"/>
                </a:cubicBezTo>
                <a:cubicBezTo>
                  <a:pt x="3170" y="117827"/>
                  <a:pt x="8394" y="121444"/>
                  <a:pt x="14288" y="121444"/>
                </a:cubicBezTo>
                <a:lnTo>
                  <a:pt x="21431" y="121444"/>
                </a:lnTo>
                <a:lnTo>
                  <a:pt x="21431" y="200025"/>
                </a:lnTo>
                <a:cubicBezTo>
                  <a:pt x="21431" y="215786"/>
                  <a:pt x="34245" y="228600"/>
                  <a:pt x="50006" y="228600"/>
                </a:cubicBezTo>
                <a:lnTo>
                  <a:pt x="178594" y="228600"/>
                </a:lnTo>
                <a:cubicBezTo>
                  <a:pt x="194355" y="228600"/>
                  <a:pt x="207169" y="215786"/>
                  <a:pt x="207169" y="200025"/>
                </a:cubicBezTo>
                <a:lnTo>
                  <a:pt x="207169" y="121444"/>
                </a:lnTo>
                <a:lnTo>
                  <a:pt x="214313" y="121444"/>
                </a:lnTo>
                <a:cubicBezTo>
                  <a:pt x="220206" y="121444"/>
                  <a:pt x="225475" y="117827"/>
                  <a:pt x="227618" y="112380"/>
                </a:cubicBezTo>
                <a:cubicBezTo>
                  <a:pt x="229761" y="106933"/>
                  <a:pt x="228332" y="100682"/>
                  <a:pt x="224046" y="96709"/>
                </a:cubicBezTo>
                <a:lnTo>
                  <a:pt x="124033" y="3840"/>
                </a:lnTo>
                <a:close/>
                <a:moveTo>
                  <a:pt x="107156" y="142875"/>
                </a:moveTo>
                <a:lnTo>
                  <a:pt x="121444" y="142875"/>
                </a:lnTo>
                <a:cubicBezTo>
                  <a:pt x="133276" y="142875"/>
                  <a:pt x="142875" y="152474"/>
                  <a:pt x="142875" y="164306"/>
                </a:cubicBezTo>
                <a:lnTo>
                  <a:pt x="142875" y="207169"/>
                </a:lnTo>
                <a:lnTo>
                  <a:pt x="85725" y="207169"/>
                </a:lnTo>
                <a:lnTo>
                  <a:pt x="85725" y="164306"/>
                </a:lnTo>
                <a:cubicBezTo>
                  <a:pt x="85725" y="152474"/>
                  <a:pt x="95324" y="142875"/>
                  <a:pt x="107156" y="1428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1257300" y="1752600"/>
            <a:ext cx="16573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Подраздел 3.1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9600" y="2362200"/>
            <a:ext cx="3324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Недвижимость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8650" y="2819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2781300"/>
            <a:ext cx="1504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Земельные участки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8650" y="3162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3124200"/>
            <a:ext cx="1238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Дома, квартиры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8650" y="3505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3467100"/>
            <a:ext cx="1762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Гаражи, машино-места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28650" y="3848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3810000"/>
            <a:ext cx="2352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Незавершенное строительство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09600" y="4229100"/>
            <a:ext cx="3228975" cy="952500"/>
          </a:xfrm>
          <a:custGeom>
            <a:avLst/>
            <a:gdLst/>
            <a:ahLst/>
            <a:cxnLst/>
            <a:rect l="l" t="t" r="r" b="b"/>
            <a:pathLst>
              <a:path w="3228975" h="952500">
                <a:moveTo>
                  <a:pt x="114300" y="0"/>
                </a:moveTo>
                <a:lnTo>
                  <a:pt x="3114675" y="0"/>
                </a:lnTo>
                <a:cubicBezTo>
                  <a:pt x="3177759" y="0"/>
                  <a:pt x="3228975" y="51216"/>
                  <a:pt x="3228975" y="114300"/>
                </a:cubicBezTo>
                <a:lnTo>
                  <a:pt x="3228975" y="838200"/>
                </a:lnTo>
                <a:cubicBezTo>
                  <a:pt x="3228975" y="901284"/>
                  <a:pt x="3177759" y="952500"/>
                  <a:pt x="3114675" y="952500"/>
                </a:cubicBezTo>
                <a:lnTo>
                  <a:pt x="114300" y="952500"/>
                </a:lnTo>
                <a:cubicBezTo>
                  <a:pt x="51216" y="952500"/>
                  <a:pt x="0" y="901284"/>
                  <a:pt x="0" y="8382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0F4F8"/>
          </a:solidFill>
          <a:ln/>
        </p:spPr>
      </p:sp>
      <p:sp>
        <p:nvSpPr>
          <p:cNvPr id="21" name="Text 19"/>
          <p:cNvSpPr/>
          <p:nvPr/>
        </p:nvSpPr>
        <p:spPr>
          <a:xfrm>
            <a:off x="761999" y="4381500"/>
            <a:ext cx="307657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b="1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Указывается:</a:t>
            </a:r>
            <a:r>
              <a:rPr lang="en-US" sz="105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05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правоустанавливающий документ: </a:t>
            </a:r>
            <a:r>
              <a:rPr lang="en-US" sz="1050" dirty="0" err="1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вид</a:t>
            </a:r>
            <a:r>
              <a:rPr lang="en-US" sz="1050" dirty="0" smtClean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05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собственности, адрес, площадь, реквизиты свидетельства или записи в ЕГРН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254401" y="1390650"/>
            <a:ext cx="3686175" cy="4371975"/>
          </a:xfrm>
          <a:custGeom>
            <a:avLst/>
            <a:gdLst/>
            <a:ahLst/>
            <a:cxnLst/>
            <a:rect l="l" t="t" r="r" b="b"/>
            <a:pathLst>
              <a:path w="3686175" h="4371975">
                <a:moveTo>
                  <a:pt x="38100" y="0"/>
                </a:moveTo>
                <a:lnTo>
                  <a:pt x="3648075" y="0"/>
                </a:lnTo>
                <a:cubicBezTo>
                  <a:pt x="3669103" y="0"/>
                  <a:pt x="3686175" y="17072"/>
                  <a:pt x="3686175" y="38100"/>
                </a:cubicBezTo>
                <a:lnTo>
                  <a:pt x="3686175" y="4219589"/>
                </a:lnTo>
                <a:cubicBezTo>
                  <a:pt x="3686175" y="4303749"/>
                  <a:pt x="3617949" y="4371975"/>
                  <a:pt x="3533789" y="4371975"/>
                </a:cubicBezTo>
                <a:lnTo>
                  <a:pt x="152386" y="4371975"/>
                </a:lnTo>
                <a:cubicBezTo>
                  <a:pt x="68226" y="4371975"/>
                  <a:pt x="0" y="4303749"/>
                  <a:pt x="0" y="4219589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254401" y="1390650"/>
            <a:ext cx="3686175" cy="38100"/>
          </a:xfrm>
          <a:custGeom>
            <a:avLst/>
            <a:gdLst/>
            <a:ahLst/>
            <a:cxnLst/>
            <a:rect l="l" t="t" r="r" b="b"/>
            <a:pathLst>
              <a:path w="3686175" h="38100">
                <a:moveTo>
                  <a:pt x="38100" y="0"/>
                </a:moveTo>
                <a:lnTo>
                  <a:pt x="3648075" y="0"/>
                </a:lnTo>
                <a:cubicBezTo>
                  <a:pt x="3669103" y="0"/>
                  <a:pt x="3686175" y="17072"/>
                  <a:pt x="3686175" y="38100"/>
                </a:cubicBezTo>
                <a:lnTo>
                  <a:pt x="368617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4" name="Shape 22"/>
          <p:cNvSpPr/>
          <p:nvPr/>
        </p:nvSpPr>
        <p:spPr>
          <a:xfrm>
            <a:off x="4483001" y="16383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5" name="Shape 23"/>
          <p:cNvSpPr/>
          <p:nvPr/>
        </p:nvSpPr>
        <p:spPr>
          <a:xfrm>
            <a:off x="4635401" y="1790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0365" y="52417"/>
                </a:moveTo>
                <a:lnTo>
                  <a:pt x="48711" y="85725"/>
                </a:lnTo>
                <a:lnTo>
                  <a:pt x="179889" y="85725"/>
                </a:lnTo>
                <a:lnTo>
                  <a:pt x="168235" y="52417"/>
                </a:lnTo>
                <a:cubicBezTo>
                  <a:pt x="166226" y="46702"/>
                  <a:pt x="160824" y="42863"/>
                  <a:pt x="154751" y="42863"/>
                </a:cubicBezTo>
                <a:lnTo>
                  <a:pt x="73849" y="42863"/>
                </a:lnTo>
                <a:cubicBezTo>
                  <a:pt x="67776" y="42863"/>
                  <a:pt x="62374" y="46702"/>
                  <a:pt x="60365" y="52417"/>
                </a:cubicBezTo>
                <a:close/>
                <a:moveTo>
                  <a:pt x="17681" y="87868"/>
                </a:moveTo>
                <a:lnTo>
                  <a:pt x="33397" y="42996"/>
                </a:lnTo>
                <a:cubicBezTo>
                  <a:pt x="39425" y="25807"/>
                  <a:pt x="55632" y="14288"/>
                  <a:pt x="73849" y="14288"/>
                </a:cubicBezTo>
                <a:lnTo>
                  <a:pt x="154751" y="14288"/>
                </a:lnTo>
                <a:cubicBezTo>
                  <a:pt x="172968" y="14288"/>
                  <a:pt x="189175" y="25807"/>
                  <a:pt x="195203" y="42996"/>
                </a:cubicBezTo>
                <a:lnTo>
                  <a:pt x="210919" y="87868"/>
                </a:lnTo>
                <a:cubicBezTo>
                  <a:pt x="221278" y="92154"/>
                  <a:pt x="228600" y="102379"/>
                  <a:pt x="228600" y="114300"/>
                </a:cubicBezTo>
                <a:lnTo>
                  <a:pt x="228600" y="200025"/>
                </a:lnTo>
                <a:cubicBezTo>
                  <a:pt x="228600" y="207928"/>
                  <a:pt x="222215" y="214313"/>
                  <a:pt x="214313" y="214313"/>
                </a:cubicBezTo>
                <a:lnTo>
                  <a:pt x="200025" y="214313"/>
                </a:lnTo>
                <a:cubicBezTo>
                  <a:pt x="192122" y="214313"/>
                  <a:pt x="185738" y="207928"/>
                  <a:pt x="185738" y="200025"/>
                </a:cubicBezTo>
                <a:lnTo>
                  <a:pt x="185738" y="185738"/>
                </a:lnTo>
                <a:lnTo>
                  <a:pt x="42863" y="185738"/>
                </a:lnTo>
                <a:lnTo>
                  <a:pt x="42863" y="200025"/>
                </a:lnTo>
                <a:cubicBezTo>
                  <a:pt x="42863" y="207928"/>
                  <a:pt x="36478" y="214313"/>
                  <a:pt x="28575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14300"/>
                </a:lnTo>
                <a:cubicBezTo>
                  <a:pt x="0" y="102379"/>
                  <a:pt x="7322" y="92154"/>
                  <a:pt x="17681" y="87868"/>
                </a:cubicBezTo>
                <a:close/>
                <a:moveTo>
                  <a:pt x="57150" y="135731"/>
                </a:moveTo>
                <a:cubicBezTo>
                  <a:pt x="57150" y="127846"/>
                  <a:pt x="50748" y="121444"/>
                  <a:pt x="42863" y="121444"/>
                </a:cubicBezTo>
                <a:cubicBezTo>
                  <a:pt x="34977" y="121444"/>
                  <a:pt x="28575" y="127846"/>
                  <a:pt x="28575" y="135731"/>
                </a:cubicBezTo>
                <a:cubicBezTo>
                  <a:pt x="28575" y="143617"/>
                  <a:pt x="34977" y="150019"/>
                  <a:pt x="42863" y="150019"/>
                </a:cubicBezTo>
                <a:cubicBezTo>
                  <a:pt x="50748" y="150019"/>
                  <a:pt x="57150" y="143617"/>
                  <a:pt x="57150" y="135731"/>
                </a:cubicBezTo>
                <a:close/>
                <a:moveTo>
                  <a:pt x="185738" y="150019"/>
                </a:moveTo>
                <a:cubicBezTo>
                  <a:pt x="193623" y="150019"/>
                  <a:pt x="200025" y="143617"/>
                  <a:pt x="200025" y="135731"/>
                </a:cubicBezTo>
                <a:cubicBezTo>
                  <a:pt x="200025" y="127846"/>
                  <a:pt x="193623" y="121444"/>
                  <a:pt x="185738" y="121444"/>
                </a:cubicBezTo>
                <a:cubicBezTo>
                  <a:pt x="177852" y="121444"/>
                  <a:pt x="171450" y="127846"/>
                  <a:pt x="171450" y="135731"/>
                </a:cubicBezTo>
                <a:cubicBezTo>
                  <a:pt x="171450" y="143617"/>
                  <a:pt x="177852" y="150019"/>
                  <a:pt x="185738" y="15001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5130701" y="1752600"/>
            <a:ext cx="1695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Подраздел 3.2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483001" y="2362200"/>
            <a:ext cx="3324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Транспорт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502051" y="2819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9" name="Text 27"/>
          <p:cNvSpPr/>
          <p:nvPr/>
        </p:nvSpPr>
        <p:spPr>
          <a:xfrm>
            <a:off x="4787801" y="2781300"/>
            <a:ext cx="962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Автомобили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02051" y="3162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1" name="Text 29"/>
          <p:cNvSpPr/>
          <p:nvPr/>
        </p:nvSpPr>
        <p:spPr>
          <a:xfrm>
            <a:off x="4787801" y="31242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Мотоциклы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502051" y="3505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3" name="Text 31"/>
          <p:cNvSpPr/>
          <p:nvPr/>
        </p:nvSpPr>
        <p:spPr>
          <a:xfrm>
            <a:off x="4787801" y="3467100"/>
            <a:ext cx="1438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Водный транспорт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502051" y="3848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5" name="Text 33"/>
          <p:cNvSpPr/>
          <p:nvPr/>
        </p:nvSpPr>
        <p:spPr>
          <a:xfrm>
            <a:off x="4787801" y="3810000"/>
            <a:ext cx="1724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Воздушный транспорт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502051" y="41910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7" name="Text 35"/>
          <p:cNvSpPr/>
          <p:nvPr/>
        </p:nvSpPr>
        <p:spPr>
          <a:xfrm>
            <a:off x="4787801" y="4152900"/>
            <a:ext cx="733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Прицепы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483001" y="4572000"/>
            <a:ext cx="3228975" cy="742950"/>
          </a:xfrm>
          <a:custGeom>
            <a:avLst/>
            <a:gdLst/>
            <a:ahLst/>
            <a:cxnLst/>
            <a:rect l="l" t="t" r="r" b="b"/>
            <a:pathLst>
              <a:path w="3228975" h="742950">
                <a:moveTo>
                  <a:pt x="114303" y="0"/>
                </a:moveTo>
                <a:lnTo>
                  <a:pt x="3114672" y="0"/>
                </a:lnTo>
                <a:cubicBezTo>
                  <a:pt x="3177758" y="0"/>
                  <a:pt x="3228975" y="51217"/>
                  <a:pt x="3228975" y="114303"/>
                </a:cubicBezTo>
                <a:lnTo>
                  <a:pt x="3228975" y="628647"/>
                </a:lnTo>
                <a:cubicBezTo>
                  <a:pt x="3228975" y="691733"/>
                  <a:pt x="3177758" y="742950"/>
                  <a:pt x="3114672" y="742950"/>
                </a:cubicBezTo>
                <a:lnTo>
                  <a:pt x="114303" y="742950"/>
                </a:lnTo>
                <a:cubicBezTo>
                  <a:pt x="51217" y="742950"/>
                  <a:pt x="0" y="691733"/>
                  <a:pt x="0" y="628647"/>
                </a:cubicBezTo>
                <a:lnTo>
                  <a:pt x="0" y="114303"/>
                </a:lnTo>
                <a:cubicBezTo>
                  <a:pt x="0" y="51217"/>
                  <a:pt x="51217" y="0"/>
                  <a:pt x="114303" y="0"/>
                </a:cubicBezTo>
                <a:close/>
              </a:path>
            </a:pathLst>
          </a:custGeom>
          <a:solidFill>
            <a:srgbClr val="F0F4F8"/>
          </a:solidFill>
          <a:ln/>
        </p:spPr>
      </p:sp>
      <p:sp>
        <p:nvSpPr>
          <p:cNvPr id="39" name="Text 37"/>
          <p:cNvSpPr/>
          <p:nvPr/>
        </p:nvSpPr>
        <p:spPr>
          <a:xfrm>
            <a:off x="4635401" y="4724400"/>
            <a:ext cx="29908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b="1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Указывается:</a:t>
            </a:r>
            <a:r>
              <a:rPr lang="en-US" sz="105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марка, модель, год выпуска, место регистрации (ГИБДД)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127950" y="1390650"/>
            <a:ext cx="3686175" cy="4371975"/>
          </a:xfrm>
          <a:custGeom>
            <a:avLst/>
            <a:gdLst/>
            <a:ahLst/>
            <a:cxnLst/>
            <a:rect l="l" t="t" r="r" b="b"/>
            <a:pathLst>
              <a:path w="3686175" h="4371975">
                <a:moveTo>
                  <a:pt x="38100" y="0"/>
                </a:moveTo>
                <a:lnTo>
                  <a:pt x="3648075" y="0"/>
                </a:lnTo>
                <a:cubicBezTo>
                  <a:pt x="3669103" y="0"/>
                  <a:pt x="3686175" y="17072"/>
                  <a:pt x="3686175" y="38100"/>
                </a:cubicBezTo>
                <a:lnTo>
                  <a:pt x="3686175" y="4219589"/>
                </a:lnTo>
                <a:cubicBezTo>
                  <a:pt x="3686175" y="4303749"/>
                  <a:pt x="3617949" y="4371975"/>
                  <a:pt x="3533789" y="4371975"/>
                </a:cubicBezTo>
                <a:lnTo>
                  <a:pt x="152386" y="4371975"/>
                </a:lnTo>
                <a:cubicBezTo>
                  <a:pt x="68226" y="4371975"/>
                  <a:pt x="0" y="4303749"/>
                  <a:pt x="0" y="4219589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8127950" y="1390650"/>
            <a:ext cx="3686175" cy="38100"/>
          </a:xfrm>
          <a:custGeom>
            <a:avLst/>
            <a:gdLst/>
            <a:ahLst/>
            <a:cxnLst/>
            <a:rect l="l" t="t" r="r" b="b"/>
            <a:pathLst>
              <a:path w="3686175" h="38100">
                <a:moveTo>
                  <a:pt x="38100" y="0"/>
                </a:moveTo>
                <a:lnTo>
                  <a:pt x="3648075" y="0"/>
                </a:lnTo>
                <a:cubicBezTo>
                  <a:pt x="3669103" y="0"/>
                  <a:pt x="3686175" y="17072"/>
                  <a:pt x="3686175" y="38100"/>
                </a:cubicBezTo>
                <a:lnTo>
                  <a:pt x="3686175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2" name="Shape 40"/>
          <p:cNvSpPr/>
          <p:nvPr/>
        </p:nvSpPr>
        <p:spPr>
          <a:xfrm>
            <a:off x="8356550" y="16383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3" name="Shape 41"/>
          <p:cNvSpPr/>
          <p:nvPr/>
        </p:nvSpPr>
        <p:spPr>
          <a:xfrm>
            <a:off x="8508950" y="1790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9423" y="102022"/>
                </a:moveTo>
                <a:cubicBezTo>
                  <a:pt x="35362" y="60499"/>
                  <a:pt x="71125" y="28575"/>
                  <a:pt x="114300" y="28575"/>
                </a:cubicBezTo>
                <a:cubicBezTo>
                  <a:pt x="137964" y="28575"/>
                  <a:pt x="159395" y="38174"/>
                  <a:pt x="174933" y="53667"/>
                </a:cubicBezTo>
                <a:cubicBezTo>
                  <a:pt x="175022" y="53757"/>
                  <a:pt x="175111" y="53846"/>
                  <a:pt x="175200" y="53935"/>
                </a:cubicBezTo>
                <a:lnTo>
                  <a:pt x="178594" y="57150"/>
                </a:lnTo>
                <a:lnTo>
                  <a:pt x="157207" y="57150"/>
                </a:lnTo>
                <a:cubicBezTo>
                  <a:pt x="149304" y="57150"/>
                  <a:pt x="142920" y="63535"/>
                  <a:pt x="142920" y="71438"/>
                </a:cubicBezTo>
                <a:cubicBezTo>
                  <a:pt x="142920" y="79340"/>
                  <a:pt x="149304" y="85725"/>
                  <a:pt x="157207" y="85725"/>
                </a:cubicBezTo>
                <a:lnTo>
                  <a:pt x="214357" y="85725"/>
                </a:lnTo>
                <a:cubicBezTo>
                  <a:pt x="222260" y="85725"/>
                  <a:pt x="228645" y="79340"/>
                  <a:pt x="228645" y="71438"/>
                </a:cubicBezTo>
                <a:lnTo>
                  <a:pt x="228645" y="14288"/>
                </a:lnTo>
                <a:cubicBezTo>
                  <a:pt x="228645" y="6385"/>
                  <a:pt x="222260" y="0"/>
                  <a:pt x="214357" y="0"/>
                </a:cubicBezTo>
                <a:cubicBezTo>
                  <a:pt x="206454" y="0"/>
                  <a:pt x="200070" y="6385"/>
                  <a:pt x="200070" y="14288"/>
                </a:cubicBezTo>
                <a:lnTo>
                  <a:pt x="200070" y="38130"/>
                </a:lnTo>
                <a:lnTo>
                  <a:pt x="195024" y="33352"/>
                </a:lnTo>
                <a:cubicBezTo>
                  <a:pt x="174352" y="12769"/>
                  <a:pt x="145777" y="0"/>
                  <a:pt x="114300" y="0"/>
                </a:cubicBezTo>
                <a:cubicBezTo>
                  <a:pt x="56704" y="0"/>
                  <a:pt x="9064" y="42595"/>
                  <a:pt x="1161" y="98003"/>
                </a:cubicBezTo>
                <a:cubicBezTo>
                  <a:pt x="45" y="105817"/>
                  <a:pt x="5447" y="113050"/>
                  <a:pt x="13261" y="114166"/>
                </a:cubicBezTo>
                <a:cubicBezTo>
                  <a:pt x="21074" y="115282"/>
                  <a:pt x="28307" y="109835"/>
                  <a:pt x="29423" y="102066"/>
                </a:cubicBezTo>
                <a:close/>
                <a:moveTo>
                  <a:pt x="227439" y="130597"/>
                </a:moveTo>
                <a:cubicBezTo>
                  <a:pt x="228555" y="122783"/>
                  <a:pt x="223108" y="115550"/>
                  <a:pt x="215339" y="114434"/>
                </a:cubicBezTo>
                <a:cubicBezTo>
                  <a:pt x="207571" y="113318"/>
                  <a:pt x="200293" y="118765"/>
                  <a:pt x="199177" y="126534"/>
                </a:cubicBezTo>
                <a:cubicBezTo>
                  <a:pt x="193238" y="168057"/>
                  <a:pt x="157475" y="199980"/>
                  <a:pt x="114300" y="199980"/>
                </a:cubicBezTo>
                <a:cubicBezTo>
                  <a:pt x="90636" y="199980"/>
                  <a:pt x="69205" y="190381"/>
                  <a:pt x="53667" y="174888"/>
                </a:cubicBezTo>
                <a:cubicBezTo>
                  <a:pt x="53578" y="174799"/>
                  <a:pt x="53489" y="174709"/>
                  <a:pt x="53400" y="174620"/>
                </a:cubicBezTo>
                <a:lnTo>
                  <a:pt x="50006" y="171405"/>
                </a:lnTo>
                <a:lnTo>
                  <a:pt x="71393" y="171405"/>
                </a:lnTo>
                <a:cubicBezTo>
                  <a:pt x="79296" y="171405"/>
                  <a:pt x="85680" y="165021"/>
                  <a:pt x="85680" y="157118"/>
                </a:cubicBezTo>
                <a:cubicBezTo>
                  <a:pt x="85680" y="149215"/>
                  <a:pt x="79296" y="142830"/>
                  <a:pt x="71393" y="142830"/>
                </a:cubicBezTo>
                <a:lnTo>
                  <a:pt x="14288" y="142875"/>
                </a:lnTo>
                <a:cubicBezTo>
                  <a:pt x="10492" y="142875"/>
                  <a:pt x="6831" y="144393"/>
                  <a:pt x="4152" y="147117"/>
                </a:cubicBezTo>
                <a:cubicBezTo>
                  <a:pt x="1473" y="149840"/>
                  <a:pt x="-45" y="153457"/>
                  <a:pt x="0" y="157296"/>
                </a:cubicBezTo>
                <a:lnTo>
                  <a:pt x="446" y="214000"/>
                </a:lnTo>
                <a:cubicBezTo>
                  <a:pt x="491" y="221903"/>
                  <a:pt x="6965" y="228243"/>
                  <a:pt x="14868" y="228154"/>
                </a:cubicBezTo>
                <a:cubicBezTo>
                  <a:pt x="22771" y="228064"/>
                  <a:pt x="29111" y="221635"/>
                  <a:pt x="29021" y="213732"/>
                </a:cubicBezTo>
                <a:lnTo>
                  <a:pt x="28843" y="190738"/>
                </a:lnTo>
                <a:lnTo>
                  <a:pt x="33620" y="195248"/>
                </a:lnTo>
                <a:cubicBezTo>
                  <a:pt x="54293" y="215831"/>
                  <a:pt x="82823" y="228600"/>
                  <a:pt x="114300" y="228600"/>
                </a:cubicBezTo>
                <a:cubicBezTo>
                  <a:pt x="171896" y="228600"/>
                  <a:pt x="219536" y="186005"/>
                  <a:pt x="227439" y="13059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9004250" y="1752600"/>
            <a:ext cx="23145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Подразделы 3.3–3.5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356550" y="2362200"/>
            <a:ext cx="3324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Цифровые активы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375600" y="2819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7" name="Text 45"/>
          <p:cNvSpPr/>
          <p:nvPr/>
        </p:nvSpPr>
        <p:spPr>
          <a:xfrm>
            <a:off x="8661350" y="2781300"/>
            <a:ext cx="2333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Цифровые финансовые активы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375600" y="3162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9" name="Text 47"/>
          <p:cNvSpPr/>
          <p:nvPr/>
        </p:nvSpPr>
        <p:spPr>
          <a:xfrm>
            <a:off x="8661350" y="31242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Утилитарные цифровые права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375600" y="3505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1" name="Text 49"/>
          <p:cNvSpPr/>
          <p:nvPr/>
        </p:nvSpPr>
        <p:spPr>
          <a:xfrm>
            <a:off x="8661349" y="3467100"/>
            <a:ext cx="16606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Цифровая валюта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8356550" y="3886200"/>
            <a:ext cx="3228975" cy="523875"/>
          </a:xfrm>
          <a:custGeom>
            <a:avLst/>
            <a:gdLst/>
            <a:ahLst/>
            <a:cxnLst/>
            <a:rect l="l" t="t" r="r" b="b"/>
            <a:pathLst>
              <a:path w="3228975" h="523875">
                <a:moveTo>
                  <a:pt x="114299" y="0"/>
                </a:moveTo>
                <a:lnTo>
                  <a:pt x="3114676" y="0"/>
                </a:lnTo>
                <a:cubicBezTo>
                  <a:pt x="3177802" y="0"/>
                  <a:pt x="3228975" y="51173"/>
                  <a:pt x="3228975" y="114299"/>
                </a:cubicBezTo>
                <a:lnTo>
                  <a:pt x="3228975" y="409576"/>
                </a:lnTo>
                <a:cubicBezTo>
                  <a:pt x="3228975" y="472702"/>
                  <a:pt x="3177802" y="523875"/>
                  <a:pt x="3114676" y="523875"/>
                </a:cubicBezTo>
                <a:lnTo>
                  <a:pt x="114299" y="523875"/>
                </a:lnTo>
                <a:cubicBezTo>
                  <a:pt x="51216" y="523875"/>
                  <a:pt x="0" y="472659"/>
                  <a:pt x="0" y="409576"/>
                </a:cubicBezTo>
                <a:lnTo>
                  <a:pt x="0" y="114299"/>
                </a:lnTo>
                <a:cubicBezTo>
                  <a:pt x="0" y="51173"/>
                  <a:pt x="51173" y="0"/>
                  <a:pt x="114299" y="0"/>
                </a:cubicBezTo>
                <a:close/>
              </a:path>
            </a:pathLst>
          </a:custGeom>
          <a:solidFill>
            <a:srgbClr val="F0F4F8"/>
          </a:solidFill>
          <a:ln/>
        </p:spPr>
      </p:sp>
      <p:sp>
        <p:nvSpPr>
          <p:cNvPr id="53" name="Text 51"/>
          <p:cNvSpPr/>
          <p:nvPr/>
        </p:nvSpPr>
        <p:spPr>
          <a:xfrm>
            <a:off x="8508950" y="4038600"/>
            <a:ext cx="29908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Указываются при наличии в собственности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8361313" y="4564856"/>
            <a:ext cx="3219450" cy="962025"/>
          </a:xfrm>
          <a:custGeom>
            <a:avLst/>
            <a:gdLst/>
            <a:ahLst/>
            <a:cxnLst/>
            <a:rect l="l" t="t" r="r" b="b"/>
            <a:pathLst>
              <a:path w="3219450" h="962025">
                <a:moveTo>
                  <a:pt x="114298" y="0"/>
                </a:moveTo>
                <a:lnTo>
                  <a:pt x="3105152" y="0"/>
                </a:lnTo>
                <a:cubicBezTo>
                  <a:pt x="3168277" y="0"/>
                  <a:pt x="3219450" y="51173"/>
                  <a:pt x="3219450" y="114298"/>
                </a:cubicBezTo>
                <a:lnTo>
                  <a:pt x="3219450" y="847727"/>
                </a:lnTo>
                <a:cubicBezTo>
                  <a:pt x="3219450" y="910852"/>
                  <a:pt x="3168277" y="962025"/>
                  <a:pt x="3105152" y="962025"/>
                </a:cubicBezTo>
                <a:lnTo>
                  <a:pt x="114298" y="962025"/>
                </a:lnTo>
                <a:cubicBezTo>
                  <a:pt x="51173" y="962025"/>
                  <a:pt x="0" y="910852"/>
                  <a:pt x="0" y="847727"/>
                </a:cubicBezTo>
                <a:lnTo>
                  <a:pt x="0" y="114298"/>
                </a:lnTo>
                <a:cubicBezTo>
                  <a:pt x="0" y="51215"/>
                  <a:pt x="51215" y="0"/>
                  <a:pt x="114298" y="0"/>
                </a:cubicBezTo>
                <a:close/>
              </a:path>
            </a:pathLst>
          </a:custGeom>
          <a:gradFill flip="none" rotWithShape="1">
            <a:gsLst>
              <a:gs pos="0">
                <a:srgbClr val="63B3ED"/>
              </a:gs>
              <a:gs pos="2000">
                <a:srgbClr val="63B3ED"/>
              </a:gs>
              <a:gs pos="0">
                <a:srgbClr val="4299E1"/>
              </a:gs>
              <a:gs pos="100000">
                <a:srgbClr val="4299E1"/>
              </a:gs>
            </a:gsLst>
            <a:lin ang="0" scaled="1"/>
          </a:gradFill>
          <a:ln w="12700">
            <a:solidFill>
              <a:srgbClr val="4299E1">
                <a:alpha val="30196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8518475" y="4722019"/>
            <a:ext cx="29718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b="1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Имущество за рубежом:</a:t>
            </a:r>
            <a:r>
              <a:rPr lang="en-US" sz="1050" dirty="0">
                <a:solidFill>
                  <a:srgbClr val="102A43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дополнительно указывается источник средств (для отдельных категорий)</a:t>
            </a:r>
            <a:endParaRPr lang="en-US" sz="1600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275916" y="171450"/>
            <a:ext cx="70759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3. Сведения об имуществе 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742" b="4145"/>
          <a:stretch/>
        </p:blipFill>
        <p:spPr>
          <a:xfrm>
            <a:off x="347675" y="757879"/>
            <a:ext cx="8436401" cy="56331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5916" y="84224"/>
            <a:ext cx="70759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3. Сведения об имуществе 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75" y="595546"/>
            <a:ext cx="1018120" cy="42676"/>
          </a:xfrm>
          <a:prstGeom prst="rect">
            <a:avLst/>
          </a:prstGeom>
        </p:spPr>
      </p:pic>
      <p:sp>
        <p:nvSpPr>
          <p:cNvPr id="5" name="Shape 46"/>
          <p:cNvSpPr/>
          <p:nvPr/>
        </p:nvSpPr>
        <p:spPr>
          <a:xfrm>
            <a:off x="80605" y="5903459"/>
            <a:ext cx="8297275" cy="825466"/>
          </a:xfrm>
          <a:custGeom>
            <a:avLst/>
            <a:gdLst/>
            <a:ahLst/>
            <a:cxnLst/>
            <a:rect l="l" t="t" r="r" b="b"/>
            <a:pathLst>
              <a:path w="11536516" h="991419">
                <a:moveTo>
                  <a:pt x="131095" y="0"/>
                </a:moveTo>
                <a:lnTo>
                  <a:pt x="11405421" y="0"/>
                </a:lnTo>
                <a:cubicBezTo>
                  <a:pt x="11477823" y="0"/>
                  <a:pt x="11536516" y="58693"/>
                  <a:pt x="11536516" y="131095"/>
                </a:cubicBezTo>
                <a:lnTo>
                  <a:pt x="11536516" y="860324"/>
                </a:lnTo>
                <a:cubicBezTo>
                  <a:pt x="11536516" y="932726"/>
                  <a:pt x="11477823" y="991419"/>
                  <a:pt x="11405421" y="991419"/>
                </a:cubicBezTo>
                <a:lnTo>
                  <a:pt x="131095" y="991419"/>
                </a:lnTo>
                <a:cubicBezTo>
                  <a:pt x="58742" y="991419"/>
                  <a:pt x="0" y="932677"/>
                  <a:pt x="0" y="860324"/>
                </a:cubicBezTo>
                <a:lnTo>
                  <a:pt x="0" y="131095"/>
                </a:lnTo>
                <a:cubicBezTo>
                  <a:pt x="0" y="58742"/>
                  <a:pt x="58742" y="0"/>
                  <a:pt x="131095" y="0"/>
                </a:cubicBezTo>
                <a:close/>
              </a:path>
            </a:pathLst>
          </a:cu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0" scaled="1"/>
          </a:gradFill>
          <a:ln/>
          <a:effectLst>
            <a:outerShdw blurRad="204839" dist="163871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Сведения об объекте недвижимости указываются в данном подразделе в точном соответствии с информацией об этом объекте, содержащейся в Едином государственном реестре недвижимости (ЕГРН) на отчетную дату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193755" y="234764"/>
            <a:ext cx="2653306" cy="165580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Площадь объекта недвижимого имущества указывается на основании правоустанавливающих документов.</a:t>
            </a:r>
          </a:p>
          <a:p>
            <a:pPr algn="ctr"/>
            <a:r>
              <a:rPr lang="ru-RU" sz="1100" dirty="0" smtClean="0"/>
              <a:t>Если недвижимое имущество принадлежит служащему (работнику) на праве совместной собственности (без определения долей) или долевой собственности, указывается общая площадь данного объекта, а не площадь доли  </a:t>
            </a:r>
            <a:endParaRPr lang="ru-RU" sz="11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7422204" y="1276027"/>
            <a:ext cx="1771551" cy="1229435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8687829" y="2010228"/>
            <a:ext cx="3383069" cy="244503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bg1"/>
                </a:solidFill>
              </a:rPr>
              <a:t>Для каждого объекта недвижимого имущества указываются реквизиты (серия, номер и дата выдачи) свидетельства о государственной регистрации прав на недвижимое имущество или номер и дата государственной регистрации права из Выписки Единого государственного реестра недвижимости (ЕГРН). Также указываются наименование и реквизиты документа, являющегося основанием для приобретения права собственности на недвижимое имущество (договор купли-продажи, договор мены, договор дарения, свидетельство о праве на наследство, решение суда и др.)</a:t>
            </a:r>
            <a:endParaRPr lang="ru-RU" sz="1100" dirty="0">
              <a:solidFill>
                <a:schemeClr val="bg1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8211163" y="3725694"/>
            <a:ext cx="572914" cy="326646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8610009" y="4523363"/>
            <a:ext cx="3383068" cy="224319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5050"/>
                </a:solidFill>
              </a:rPr>
              <a:t>НЕ подлежит указанию!!!</a:t>
            </a:r>
          </a:p>
          <a:p>
            <a:pPr algn="ctr"/>
            <a:r>
              <a:rPr lang="ru-RU" sz="1400" dirty="0" smtClean="0"/>
              <a:t>Недвижимое имущество, принадлежащее на праве общей долевой собственности в многоквартирном доме (межквартирные лестничные площадки, коридоры, технические этажи), имущество общего пользования и земельные участки общего назначения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5137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675" b="3972"/>
          <a:stretch/>
        </p:blipFill>
        <p:spPr>
          <a:xfrm>
            <a:off x="298382" y="1024783"/>
            <a:ext cx="8641337" cy="5674418"/>
          </a:xfrm>
          <a:prstGeom prst="rect">
            <a:avLst/>
          </a:prstGeom>
        </p:spPr>
      </p:pic>
      <p:sp>
        <p:nvSpPr>
          <p:cNvPr id="4" name="Shape 3"/>
          <p:cNvSpPr/>
          <p:nvPr/>
        </p:nvSpPr>
        <p:spPr>
          <a:xfrm>
            <a:off x="413481" y="724124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" name="Прямоугольник 4"/>
          <p:cNvSpPr/>
          <p:nvPr/>
        </p:nvSpPr>
        <p:spPr>
          <a:xfrm>
            <a:off x="275916" y="160915"/>
            <a:ext cx="109278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3. Сведения об имуществе (3.2.транспортные средства)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32589" y="1217448"/>
            <a:ext cx="2882460" cy="135376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Допускается указание кода подразделения ГИБДД в соответствии со свидетельством о регистрации транспортного средства</a:t>
            </a:r>
            <a:endParaRPr lang="ru-RU" sz="1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65887" y="2877857"/>
            <a:ext cx="4215865" cy="219937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 данном подразделе указываются сведения о транспортных средствах, находящихся в собственности, независимо от того, когда они были приобретены, в каком регионе Российской Федерации или в каком государстве зарегистрированы. Транспортные средства, переданные в пользование по доверенности, находящиеся в угоне, в залоге у банка, полностью негодные к эксплуатации, снятые с регистрационного учета и т.д., собственником которых является служащий (работник), его супруга (супруг), несовершеннолетний ребенок, также подлежат указанию в справке</a:t>
            </a:r>
            <a:endParaRPr lang="ru-RU" sz="1200" dirty="0"/>
          </a:p>
        </p:txBody>
      </p:sp>
      <p:sp>
        <p:nvSpPr>
          <p:cNvPr id="17" name="Shape 46"/>
          <p:cNvSpPr/>
          <p:nvPr/>
        </p:nvSpPr>
        <p:spPr>
          <a:xfrm>
            <a:off x="275916" y="5888935"/>
            <a:ext cx="9869111" cy="810266"/>
          </a:xfrm>
          <a:custGeom>
            <a:avLst/>
            <a:gdLst/>
            <a:ahLst/>
            <a:cxnLst/>
            <a:rect l="l" t="t" r="r" b="b"/>
            <a:pathLst>
              <a:path w="11536516" h="991419">
                <a:moveTo>
                  <a:pt x="131095" y="0"/>
                </a:moveTo>
                <a:lnTo>
                  <a:pt x="11405421" y="0"/>
                </a:lnTo>
                <a:cubicBezTo>
                  <a:pt x="11477823" y="0"/>
                  <a:pt x="11536516" y="58693"/>
                  <a:pt x="11536516" y="131095"/>
                </a:cubicBezTo>
                <a:lnTo>
                  <a:pt x="11536516" y="860324"/>
                </a:lnTo>
                <a:cubicBezTo>
                  <a:pt x="11536516" y="932726"/>
                  <a:pt x="11477823" y="991419"/>
                  <a:pt x="11405421" y="991419"/>
                </a:cubicBezTo>
                <a:lnTo>
                  <a:pt x="131095" y="991419"/>
                </a:lnTo>
                <a:cubicBezTo>
                  <a:pt x="58742" y="991419"/>
                  <a:pt x="0" y="932677"/>
                  <a:pt x="0" y="860324"/>
                </a:cubicBezTo>
                <a:lnTo>
                  <a:pt x="0" y="131095"/>
                </a:lnTo>
                <a:cubicBezTo>
                  <a:pt x="0" y="58742"/>
                  <a:pt x="58742" y="0"/>
                  <a:pt x="131095" y="0"/>
                </a:cubicBezTo>
                <a:close/>
              </a:path>
            </a:pathLst>
          </a:cu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0" scaled="1"/>
          </a:gradFill>
          <a:ln/>
          <a:effectLst>
            <a:outerShdw blurRad="204839" dist="163871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18" name="Shape 22"/>
          <p:cNvSpPr/>
          <p:nvPr/>
        </p:nvSpPr>
        <p:spPr>
          <a:xfrm>
            <a:off x="413481" y="5945771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47" y="6111878"/>
            <a:ext cx="231668" cy="201185"/>
          </a:xfrm>
          <a:prstGeom prst="rect">
            <a:avLst/>
          </a:prstGeom>
        </p:spPr>
      </p:pic>
      <p:sp>
        <p:nvSpPr>
          <p:cNvPr id="21" name="Text 50"/>
          <p:cNvSpPr/>
          <p:nvPr/>
        </p:nvSpPr>
        <p:spPr>
          <a:xfrm>
            <a:off x="1084446" y="5945771"/>
            <a:ext cx="8646695" cy="6575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9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290" dirty="0" smtClean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Проданные в отчетном периоде транспортные средства </a:t>
            </a:r>
            <a:r>
              <a:rPr lang="ru-RU" sz="1290" b="1" dirty="0" smtClean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 отображаются </a:t>
            </a:r>
            <a:r>
              <a:rPr lang="ru-RU" sz="1290" dirty="0" smtClean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данном подразделе.             Доход от продажи транспортного средства необходимо указать в разделе 1. «Сведения о доходах»</a:t>
            </a:r>
            <a:endParaRPr lang="en-US" sz="1600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7714034" y="1489511"/>
            <a:ext cx="818556" cy="1691434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8532589" y="5077229"/>
            <a:ext cx="514134" cy="175707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90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135" b="3784"/>
          <a:stretch/>
        </p:blipFill>
        <p:spPr>
          <a:xfrm>
            <a:off x="288353" y="1397843"/>
            <a:ext cx="7966526" cy="54601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947" y="214096"/>
            <a:ext cx="1150862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3. Сведения об имуществе </a:t>
            </a:r>
            <a:r>
              <a:rPr lang="ru-RU" sz="2000" b="1" dirty="0" smtClean="0">
                <a:solidFill>
                  <a:srgbClr val="1A365D"/>
                </a:solidFill>
              </a:rPr>
              <a:t>(3.3. цифровые финансовые активы, цифровые права, включающие одновременно цифровые финансовые активы и иные цифровые права)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Shape 3"/>
          <p:cNvSpPr/>
          <p:nvPr/>
        </p:nvSpPr>
        <p:spPr>
          <a:xfrm>
            <a:off x="288353" y="1213044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" name="Скругленный прямоугольник 4"/>
          <p:cNvSpPr/>
          <p:nvPr/>
        </p:nvSpPr>
        <p:spPr>
          <a:xfrm flipH="1">
            <a:off x="3073937" y="3371262"/>
            <a:ext cx="3765732" cy="228149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Указываются наименование цифрового финансового актива (если его нельзя определить, указываются вид и объем прав, удостоверяемых выпускаемым цифровым финансовым активом) и (или) цифрового права, включающего одновременно цифровые финансовые активы и иные цифровые права (если его нельзя определить, указываются вид и объем прав, удостоверяемых цифровыми финансовыми активами и иными цифровыми правами с указанием видов иных цифровых прав)</a:t>
            </a:r>
            <a:endParaRPr lang="ru-RU" sz="12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3755363" y="2850204"/>
            <a:ext cx="673769" cy="519764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8254878" y="1580723"/>
            <a:ext cx="3863327" cy="183624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Указываются наименование оператора информационной системы, в которой осуществляется выпуск цифровых финансовых активов, страна его регистрации и его регистрационный номер в соответствии с применимым правом (в отношении российского юридического лица указываются идентификационный номер налогоплательщика и основной государственный регистрационный номер)</a:t>
            </a:r>
            <a:endParaRPr lang="ru-RU" sz="1200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7844589" y="2850204"/>
            <a:ext cx="410290" cy="220256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7027362" y="3737023"/>
            <a:ext cx="5053263" cy="2829827"/>
          </a:xfrm>
          <a:prstGeom prst="roundRect">
            <a:avLst/>
          </a:prstGeom>
          <a:gradFill>
            <a:gsLst>
              <a:gs pos="0">
                <a:srgbClr val="1A365D"/>
              </a:gs>
              <a:gs pos="100000">
                <a:srgbClr val="2B6CB0"/>
              </a:gs>
            </a:gsLst>
            <a:lin ang="0" scaled="1"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sp>
        <p:nvSpPr>
          <p:cNvPr id="14" name="Text 53"/>
          <p:cNvSpPr/>
          <p:nvPr/>
        </p:nvSpPr>
        <p:spPr>
          <a:xfrm>
            <a:off x="7215056" y="4177364"/>
            <a:ext cx="4677877" cy="2169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endParaRPr lang="ru-RU" sz="1200" dirty="0">
              <a:solidFill>
                <a:srgbClr val="FFFFFF"/>
              </a:solidFill>
            </a:endParaRPr>
          </a:p>
          <a:p>
            <a:pPr lvl="0" algn="ctr"/>
            <a:r>
              <a:rPr lang="ru-RU" sz="1200" dirty="0" smtClean="0">
                <a:solidFill>
                  <a:srgbClr val="FFFFFF"/>
                </a:solidFill>
              </a:rPr>
              <a:t> </a:t>
            </a:r>
            <a:r>
              <a:rPr lang="ru-RU" sz="1200" dirty="0">
                <a:solidFill>
                  <a:srgbClr val="FFFFFF"/>
                </a:solidFill>
              </a:rPr>
              <a:t>В соответствии со статьей 1 Федерального закона от 31 июля 2020 г</a:t>
            </a:r>
            <a:r>
              <a:rPr lang="ru-RU" sz="1200" dirty="0" smtClean="0">
                <a:solidFill>
                  <a:srgbClr val="FFFFFF"/>
                </a:solidFill>
              </a:rPr>
              <a:t>.    </a:t>
            </a:r>
            <a:r>
              <a:rPr lang="ru-RU" sz="1200" dirty="0">
                <a:solidFill>
                  <a:srgbClr val="FFFFFF"/>
                </a:solidFill>
              </a:rPr>
              <a:t>№ 259-ФЗ «О цифровых финансовых активах, цифровой валюте и о внесении изменений в отдельные законодательные акты Российской Федерации» цифровыми финансовыми актива признаются цифровые права, включающие денежные требования, возможность осуществления прав по эмиссионным ценным бумагам, права участия в капитале непубличного акционерного общества, право требовать передачи эмиссионных ценных бумаг, которые предусмотрены решением о выпуске цифровых финансовых активов в порядке, установленном указанным Федеральным законом, выпуск, учет и обращение которых возможны только путем внесения (изменения) записей в информационную систему на основе распределенного реестра, а также в иные информационные системы</a:t>
            </a:r>
          </a:p>
          <a:p>
            <a:pPr>
              <a:lnSpc>
                <a:spcPct val="140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6947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270" b="3904"/>
          <a:stretch/>
        </p:blipFill>
        <p:spPr>
          <a:xfrm>
            <a:off x="428017" y="836580"/>
            <a:ext cx="9863848" cy="59241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6460" y="122005"/>
            <a:ext cx="109278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3. Сведения об имуществе </a:t>
            </a:r>
            <a:r>
              <a:rPr lang="ru-RU" sz="2000" b="1" dirty="0" smtClean="0">
                <a:solidFill>
                  <a:srgbClr val="1A365D"/>
                </a:solidFill>
              </a:rPr>
              <a:t>(3.4. утилитарные цифровые права)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Shape 3"/>
          <p:cNvSpPr/>
          <p:nvPr/>
        </p:nvSpPr>
        <p:spPr>
          <a:xfrm>
            <a:off x="200804" y="652190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" name="Скругленный прямоугольник 4"/>
          <p:cNvSpPr/>
          <p:nvPr/>
        </p:nvSpPr>
        <p:spPr>
          <a:xfrm>
            <a:off x="4066162" y="3064792"/>
            <a:ext cx="2247090" cy="85603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Указывается уникальное условное обозначение, идентифицирующее утилитарное цифровое право</a:t>
            </a:r>
            <a:endParaRPr lang="ru-RU" sz="1200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4863830" y="2315183"/>
            <a:ext cx="452335" cy="783211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5992236" y="4393774"/>
            <a:ext cx="4912470" cy="2198451"/>
          </a:xfrm>
          <a:prstGeom prst="roundRect">
            <a:avLst/>
          </a:prstGeom>
          <a:gradFill>
            <a:gsLst>
              <a:gs pos="0">
                <a:srgbClr val="1A365D"/>
              </a:gs>
              <a:gs pos="100000">
                <a:srgbClr val="2B6CB0"/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 соответствии со статьей 8 Федерального закона от                                 2 августа 2019 г. № 259-ФЗ «О привлечении инвестиций с использованием инвестиционных платформ и о внесении изменений в отдельные законодательные акты Российской Федерации» утилитарные цифровые права могут включать:</a:t>
            </a:r>
          </a:p>
          <a:p>
            <a:pPr marL="228600" indent="-228600">
              <a:buAutoNum type="arabicParenR"/>
            </a:pPr>
            <a:r>
              <a:rPr lang="ru-RU" sz="1200" dirty="0" smtClean="0"/>
              <a:t>право требовать передачи вещи (вещей);</a:t>
            </a:r>
          </a:p>
          <a:p>
            <a:pPr marL="228600" indent="-228600">
              <a:buAutoNum type="arabicParenR"/>
            </a:pPr>
            <a:r>
              <a:rPr lang="ru-RU" sz="1200" dirty="0"/>
              <a:t>п</a:t>
            </a:r>
            <a:r>
              <a:rPr lang="ru-RU" sz="1200" dirty="0" smtClean="0"/>
              <a:t>раво требовать передачи исключительных прав на результаты интеллектуальной деятельности и (или) прав использования результатов интеллектуальной деятельности;</a:t>
            </a:r>
          </a:p>
          <a:p>
            <a:pPr marL="228600" indent="-228600">
              <a:buAutoNum type="arabicParenR"/>
            </a:pPr>
            <a:r>
              <a:rPr lang="ru-RU" sz="1200" dirty="0"/>
              <a:t>п</a:t>
            </a:r>
            <a:r>
              <a:rPr lang="ru-RU" sz="1200" dirty="0" smtClean="0"/>
              <a:t>раво требовать выполнения работ и (или) оказания услуг.</a:t>
            </a:r>
            <a:endParaRPr lang="ru-RU" sz="1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110921" y="2542321"/>
            <a:ext cx="4854102" cy="137850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Указываются наименование оператора инвестиционной платформы, его идентификационный номер налогоплательщика и основной государственный регистрационный номер.                                            Реестр операторов инвестиционных платформ размещен на официальном сайте Банка России по ссылке:</a:t>
            </a:r>
            <a:endParaRPr lang="ru-RU" sz="105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u="sng" dirty="0" smtClean="0"/>
              <a:t>https</a:t>
            </a:r>
            <a:r>
              <a:rPr lang="en-US" sz="1200" u="sng" dirty="0" smtClean="0">
                <a:sym typeface="Wingdings" panose="05000000000000000000" pitchFamily="2" charset="2"/>
              </a:rPr>
              <a:t>://cbr.ru/admissionfinmarket/navigator/oip/</a:t>
            </a:r>
            <a:endParaRPr lang="ru-RU" sz="1200" u="sng" dirty="0"/>
          </a:p>
        </p:txBody>
      </p:sp>
    </p:spTree>
    <p:extLst>
      <p:ext uri="{BB962C8B-B14F-4D97-AF65-F5344CB8AC3E}">
        <p14:creationId xmlns:p14="http://schemas.microsoft.com/office/powerpoint/2010/main" val="80765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270" b="3784"/>
          <a:stretch/>
        </p:blipFill>
        <p:spPr>
          <a:xfrm>
            <a:off x="346155" y="835877"/>
            <a:ext cx="9683062" cy="58089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6460" y="122005"/>
            <a:ext cx="109278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3. Сведения об имуществе </a:t>
            </a:r>
            <a:r>
              <a:rPr lang="ru-RU" sz="2000" b="1" dirty="0" smtClean="0">
                <a:solidFill>
                  <a:srgbClr val="1A365D"/>
                </a:solidFill>
              </a:rPr>
              <a:t>(3.</a:t>
            </a:r>
            <a:r>
              <a:rPr lang="en-US" sz="2000" b="1" dirty="0" smtClean="0">
                <a:solidFill>
                  <a:srgbClr val="1A365D"/>
                </a:solidFill>
              </a:rPr>
              <a:t>5</a:t>
            </a:r>
            <a:r>
              <a:rPr lang="ru-RU" sz="2000" b="1" dirty="0" smtClean="0">
                <a:solidFill>
                  <a:srgbClr val="1A365D"/>
                </a:solidFill>
              </a:rPr>
              <a:t>. цифровая валюта)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Shape 3"/>
          <p:cNvSpPr/>
          <p:nvPr/>
        </p:nvSpPr>
        <p:spPr>
          <a:xfrm>
            <a:off x="230688" y="628378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" name="Скругленный прямоугольник 4"/>
          <p:cNvSpPr/>
          <p:nvPr/>
        </p:nvSpPr>
        <p:spPr>
          <a:xfrm>
            <a:off x="3861003" y="2965972"/>
            <a:ext cx="2860809" cy="77435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Указывается наименование цифровой валюты в соответствии с применимыми документами (без произвольной транслитерации)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10087" y="2342494"/>
            <a:ext cx="4445542" cy="199869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Лицам, указанным в пунктах 1 и 2 части 1 статьи 2 Федерального закона от 7 мая 2013 г. № 79-ФЗ «О запрете отдельным категориям лиц открывать и иметь счета (вклады), хранить наличные денежные средства и ценности в иностранных банках, расположенных за пределами территории Российской </a:t>
            </a:r>
            <a:r>
              <a:rPr lang="ru-RU" sz="1200" dirty="0" smtClean="0"/>
              <a:t>Федерации, </a:t>
            </a:r>
            <a:r>
              <a:rPr lang="ru-RU" sz="1200" dirty="0" smtClean="0"/>
              <a:t>владеть и (или) пользоваться </a:t>
            </a:r>
            <a:r>
              <a:rPr lang="ru-RU" sz="1200" dirty="0" smtClean="0"/>
              <a:t>иностранными </a:t>
            </a:r>
            <a:r>
              <a:rPr lang="ru-RU" sz="1200" smtClean="0"/>
              <a:t>финансовыми инструментами</a:t>
            </a:r>
            <a:endParaRPr lang="ru-RU" sz="1200" dirty="0"/>
          </a:p>
        </p:txBody>
      </p:sp>
      <p:sp>
        <p:nvSpPr>
          <p:cNvPr id="10" name="Shape 34"/>
          <p:cNvSpPr/>
          <p:nvPr/>
        </p:nvSpPr>
        <p:spPr>
          <a:xfrm>
            <a:off x="7251763" y="4549725"/>
            <a:ext cx="4422683" cy="2181767"/>
          </a:xfrm>
          <a:custGeom>
            <a:avLst/>
            <a:gdLst/>
            <a:ahLst/>
            <a:cxnLst/>
            <a:rect l="l" t="t" r="r" b="b"/>
            <a:pathLst>
              <a:path w="3667125" h="1638300">
                <a:moveTo>
                  <a:pt x="38100" y="0"/>
                </a:moveTo>
                <a:lnTo>
                  <a:pt x="3552821" y="0"/>
                </a:lnTo>
                <a:cubicBezTo>
                  <a:pt x="3615949" y="0"/>
                  <a:pt x="3667125" y="51176"/>
                  <a:pt x="3667125" y="114304"/>
                </a:cubicBezTo>
                <a:lnTo>
                  <a:pt x="3667125" y="1523996"/>
                </a:lnTo>
                <a:cubicBezTo>
                  <a:pt x="3667125" y="1587124"/>
                  <a:pt x="3615949" y="1638300"/>
                  <a:pt x="3552821" y="1638300"/>
                </a:cubicBezTo>
                <a:lnTo>
                  <a:pt x="38100" y="1638300"/>
                </a:lnTo>
                <a:cubicBezTo>
                  <a:pt x="17072" y="1638300"/>
                  <a:pt x="0" y="1621228"/>
                  <a:pt x="0" y="1600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RU" dirty="0"/>
          </a:p>
        </p:txBody>
      </p:sp>
      <p:sp>
        <p:nvSpPr>
          <p:cNvPr id="11" name="Shape 35"/>
          <p:cNvSpPr/>
          <p:nvPr/>
        </p:nvSpPr>
        <p:spPr>
          <a:xfrm>
            <a:off x="7252597" y="4499147"/>
            <a:ext cx="45719" cy="2232394"/>
          </a:xfrm>
          <a:custGeom>
            <a:avLst/>
            <a:gdLst/>
            <a:ahLst/>
            <a:cxnLst/>
            <a:rect l="l" t="t" r="r" b="b"/>
            <a:pathLst>
              <a:path w="38100" h="1638300">
                <a:moveTo>
                  <a:pt x="38100" y="0"/>
                </a:moveTo>
                <a:lnTo>
                  <a:pt x="38100" y="0"/>
                </a:lnTo>
                <a:lnTo>
                  <a:pt x="38100" y="1638300"/>
                </a:lnTo>
                <a:lnTo>
                  <a:pt x="38100" y="1638300"/>
                </a:lnTo>
                <a:cubicBezTo>
                  <a:pt x="17072" y="1638300"/>
                  <a:pt x="0" y="1621228"/>
                  <a:pt x="0" y="1600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12" name="Shape 36"/>
          <p:cNvSpPr/>
          <p:nvPr/>
        </p:nvSpPr>
        <p:spPr>
          <a:xfrm>
            <a:off x="7383937" y="45544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14302" y="0"/>
                </a:moveTo>
                <a:lnTo>
                  <a:pt x="419098" y="0"/>
                </a:lnTo>
                <a:cubicBezTo>
                  <a:pt x="482183" y="0"/>
                  <a:pt x="533400" y="51217"/>
                  <a:pt x="533400" y="114302"/>
                </a:cubicBezTo>
                <a:lnTo>
                  <a:pt x="533400" y="419098"/>
                </a:lnTo>
                <a:cubicBezTo>
                  <a:pt x="533400" y="482183"/>
                  <a:pt x="482183" y="533400"/>
                  <a:pt x="419098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E53E3E">
              <a:alpha val="10196"/>
            </a:srgbClr>
          </a:solidFill>
          <a:ln/>
        </p:spPr>
      </p:sp>
      <p:sp>
        <p:nvSpPr>
          <p:cNvPr id="13" name="Shape 37"/>
          <p:cNvSpPr/>
          <p:nvPr/>
        </p:nvSpPr>
        <p:spPr>
          <a:xfrm>
            <a:off x="7554672" y="4703377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4563" y="74563"/>
                </a:moveTo>
                <a:cubicBezTo>
                  <a:pt x="78760" y="70366"/>
                  <a:pt x="85546" y="70366"/>
                  <a:pt x="89699" y="74563"/>
                </a:cubicBezTo>
                <a:lnTo>
                  <a:pt x="114255" y="99120"/>
                </a:lnTo>
                <a:lnTo>
                  <a:pt x="138812" y="74563"/>
                </a:lnTo>
                <a:cubicBezTo>
                  <a:pt x="143009" y="70366"/>
                  <a:pt x="149796" y="70366"/>
                  <a:pt x="153948" y="74563"/>
                </a:cubicBezTo>
                <a:cubicBezTo>
                  <a:pt x="158100" y="78760"/>
                  <a:pt x="158145" y="85546"/>
                  <a:pt x="153948" y="89699"/>
                </a:cubicBezTo>
                <a:lnTo>
                  <a:pt x="129391" y="114255"/>
                </a:lnTo>
                <a:lnTo>
                  <a:pt x="153948" y="138812"/>
                </a:lnTo>
                <a:cubicBezTo>
                  <a:pt x="158145" y="143009"/>
                  <a:pt x="158145" y="149796"/>
                  <a:pt x="153948" y="153948"/>
                </a:cubicBezTo>
                <a:cubicBezTo>
                  <a:pt x="149751" y="158100"/>
                  <a:pt x="142964" y="158145"/>
                  <a:pt x="138812" y="153948"/>
                </a:cubicBezTo>
                <a:lnTo>
                  <a:pt x="114255" y="129391"/>
                </a:lnTo>
                <a:lnTo>
                  <a:pt x="89699" y="153948"/>
                </a:lnTo>
                <a:cubicBezTo>
                  <a:pt x="85502" y="158145"/>
                  <a:pt x="78715" y="158145"/>
                  <a:pt x="74563" y="153948"/>
                </a:cubicBezTo>
                <a:cubicBezTo>
                  <a:pt x="70411" y="149751"/>
                  <a:pt x="70366" y="142964"/>
                  <a:pt x="74563" y="138812"/>
                </a:cubicBezTo>
                <a:lnTo>
                  <a:pt x="99120" y="114255"/>
                </a:lnTo>
                <a:lnTo>
                  <a:pt x="74563" y="89699"/>
                </a:lnTo>
                <a:cubicBezTo>
                  <a:pt x="70366" y="85502"/>
                  <a:pt x="70366" y="78715"/>
                  <a:pt x="74563" y="74563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07" y="4518267"/>
            <a:ext cx="3902260" cy="49381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08120" y="4879477"/>
            <a:ext cx="3794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600" dirty="0"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бонусные баллы;</a:t>
            </a:r>
          </a:p>
          <a:p>
            <a:pPr marL="285750" indent="-285750">
              <a:buFontTx/>
              <a:buChar char="-"/>
            </a:pPr>
            <a:r>
              <a:rPr lang="ru-RU" sz="1600" dirty="0"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бонусы на накопительных дисконтных картах, начисленные банками и иными организациями за пользование их услугами, в том числе в виде денежных средств «</a:t>
            </a:r>
            <a:r>
              <a:rPr lang="ru-RU" sz="1600" dirty="0" err="1"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кешбэк</a:t>
            </a:r>
            <a:r>
              <a:rPr lang="ru-RU" sz="1600" dirty="0"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 сервис»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4708187" y="2198451"/>
            <a:ext cx="972766" cy="767521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98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1" r="406" b="4024"/>
          <a:stretch/>
        </p:blipFill>
        <p:spPr>
          <a:xfrm>
            <a:off x="189980" y="829742"/>
            <a:ext cx="9411220" cy="5996943"/>
          </a:xfrm>
          <a:prstGeom prst="rect">
            <a:avLst/>
          </a:prstGeom>
        </p:spPr>
      </p:pic>
      <p:sp>
        <p:nvSpPr>
          <p:cNvPr id="3" name="Shape 42"/>
          <p:cNvSpPr/>
          <p:nvPr/>
        </p:nvSpPr>
        <p:spPr>
          <a:xfrm>
            <a:off x="93323" y="5626316"/>
            <a:ext cx="10354183" cy="1163462"/>
          </a:xfrm>
          <a:custGeom>
            <a:avLst/>
            <a:gdLst/>
            <a:ahLst/>
            <a:cxnLst/>
            <a:rect l="l" t="t" r="r" b="b"/>
            <a:pathLst>
              <a:path w="11537396" h="1358303">
                <a:moveTo>
                  <a:pt x="130927" y="0"/>
                </a:moveTo>
                <a:lnTo>
                  <a:pt x="11406469" y="0"/>
                </a:lnTo>
                <a:cubicBezTo>
                  <a:pt x="11478778" y="0"/>
                  <a:pt x="11537396" y="58618"/>
                  <a:pt x="11537396" y="130927"/>
                </a:cubicBezTo>
                <a:lnTo>
                  <a:pt x="11537396" y="1227376"/>
                </a:lnTo>
                <a:cubicBezTo>
                  <a:pt x="11537396" y="1299685"/>
                  <a:pt x="11478778" y="1358303"/>
                  <a:pt x="11406469" y="1358303"/>
                </a:cubicBezTo>
                <a:lnTo>
                  <a:pt x="130927" y="1358303"/>
                </a:lnTo>
                <a:cubicBezTo>
                  <a:pt x="58618" y="1358303"/>
                  <a:pt x="0" y="1299685"/>
                  <a:pt x="0" y="1227376"/>
                </a:cubicBezTo>
                <a:lnTo>
                  <a:pt x="0" y="130927"/>
                </a:lnTo>
                <a:cubicBezTo>
                  <a:pt x="0" y="58666"/>
                  <a:pt x="58666" y="0"/>
                  <a:pt x="130927" y="0"/>
                </a:cubicBezTo>
                <a:close/>
              </a:path>
            </a:pathLst>
          </a:cu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0" scaled="1"/>
          </a:gradFill>
          <a:ln/>
          <a:effectLst>
            <a:outerShdw blurRad="204564" dist="163651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" name="Прямоугольник 3"/>
          <p:cNvSpPr/>
          <p:nvPr/>
        </p:nvSpPr>
        <p:spPr>
          <a:xfrm>
            <a:off x="24714" y="110421"/>
            <a:ext cx="109278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4. </a:t>
            </a:r>
            <a:r>
              <a:rPr lang="ru-RU" sz="2400" b="1" dirty="0" smtClean="0">
                <a:solidFill>
                  <a:srgbClr val="1A365D"/>
                </a:solidFill>
              </a:rPr>
              <a:t>Сведения о счетах в банках и иных кредитных организациях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161932" y="629414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7" name="Shape 43"/>
          <p:cNvSpPr/>
          <p:nvPr/>
        </p:nvSpPr>
        <p:spPr>
          <a:xfrm>
            <a:off x="305361" y="5727796"/>
            <a:ext cx="523683" cy="523683"/>
          </a:xfrm>
          <a:custGeom>
            <a:avLst/>
            <a:gdLst/>
            <a:ahLst/>
            <a:cxnLst/>
            <a:rect l="l" t="t" r="r" b="b"/>
            <a:pathLst>
              <a:path w="523683" h="523683">
                <a:moveTo>
                  <a:pt x="98191" y="0"/>
                </a:moveTo>
                <a:lnTo>
                  <a:pt x="425493" y="0"/>
                </a:lnTo>
                <a:cubicBezTo>
                  <a:pt x="479722" y="0"/>
                  <a:pt x="523683" y="43961"/>
                  <a:pt x="523683" y="98191"/>
                </a:cubicBezTo>
                <a:lnTo>
                  <a:pt x="523683" y="425493"/>
                </a:lnTo>
                <a:cubicBezTo>
                  <a:pt x="523683" y="479722"/>
                  <a:pt x="479722" y="523683"/>
                  <a:pt x="425493" y="523683"/>
                </a:cubicBezTo>
                <a:lnTo>
                  <a:pt x="98191" y="523683"/>
                </a:lnTo>
                <a:cubicBezTo>
                  <a:pt x="43961" y="523683"/>
                  <a:pt x="0" y="479722"/>
                  <a:pt x="0" y="425493"/>
                </a:cubicBezTo>
                <a:lnTo>
                  <a:pt x="0" y="98191"/>
                </a:lnTo>
                <a:cubicBezTo>
                  <a:pt x="0" y="43998"/>
                  <a:pt x="43998" y="0"/>
                  <a:pt x="98191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8" name="Shape 44"/>
          <p:cNvSpPr/>
          <p:nvPr/>
        </p:nvSpPr>
        <p:spPr>
          <a:xfrm>
            <a:off x="424455" y="5866898"/>
            <a:ext cx="245477" cy="245477"/>
          </a:xfrm>
          <a:custGeom>
            <a:avLst/>
            <a:gdLst/>
            <a:ahLst/>
            <a:cxnLst/>
            <a:rect l="l" t="t" r="r" b="b"/>
            <a:pathLst>
              <a:path w="245477" h="245477">
                <a:moveTo>
                  <a:pt x="122738" y="245477"/>
                </a:moveTo>
                <a:cubicBezTo>
                  <a:pt x="190479" y="245477"/>
                  <a:pt x="245477" y="190479"/>
                  <a:pt x="245477" y="122738"/>
                </a:cubicBezTo>
                <a:cubicBezTo>
                  <a:pt x="245477" y="54997"/>
                  <a:pt x="190479" y="0"/>
                  <a:pt x="122738" y="0"/>
                </a:cubicBezTo>
                <a:cubicBezTo>
                  <a:pt x="54997" y="0"/>
                  <a:pt x="0" y="54997"/>
                  <a:pt x="0" y="122738"/>
                </a:cubicBezTo>
                <a:cubicBezTo>
                  <a:pt x="0" y="190479"/>
                  <a:pt x="54997" y="245477"/>
                  <a:pt x="122738" y="245477"/>
                </a:cubicBezTo>
                <a:close/>
                <a:moveTo>
                  <a:pt x="107396" y="76711"/>
                </a:moveTo>
                <a:cubicBezTo>
                  <a:pt x="107396" y="68244"/>
                  <a:pt x="114271" y="61369"/>
                  <a:pt x="122738" y="61369"/>
                </a:cubicBezTo>
                <a:cubicBezTo>
                  <a:pt x="131206" y="61369"/>
                  <a:pt x="138081" y="68244"/>
                  <a:pt x="138081" y="76711"/>
                </a:cubicBezTo>
                <a:cubicBezTo>
                  <a:pt x="138081" y="85179"/>
                  <a:pt x="131206" y="92054"/>
                  <a:pt x="122738" y="92054"/>
                </a:cubicBezTo>
                <a:cubicBezTo>
                  <a:pt x="114271" y="92054"/>
                  <a:pt x="107396" y="85179"/>
                  <a:pt x="107396" y="76711"/>
                </a:cubicBezTo>
                <a:close/>
                <a:moveTo>
                  <a:pt x="103560" y="107396"/>
                </a:moveTo>
                <a:lnTo>
                  <a:pt x="126574" y="107396"/>
                </a:lnTo>
                <a:cubicBezTo>
                  <a:pt x="132950" y="107396"/>
                  <a:pt x="138081" y="112526"/>
                  <a:pt x="138081" y="118903"/>
                </a:cubicBezTo>
                <a:lnTo>
                  <a:pt x="138081" y="161094"/>
                </a:lnTo>
                <a:lnTo>
                  <a:pt x="141916" y="161094"/>
                </a:lnTo>
                <a:cubicBezTo>
                  <a:pt x="148293" y="161094"/>
                  <a:pt x="153423" y="166224"/>
                  <a:pt x="153423" y="172601"/>
                </a:cubicBezTo>
                <a:cubicBezTo>
                  <a:pt x="153423" y="178977"/>
                  <a:pt x="148293" y="184107"/>
                  <a:pt x="141916" y="184107"/>
                </a:cubicBezTo>
                <a:lnTo>
                  <a:pt x="103560" y="184107"/>
                </a:lnTo>
                <a:cubicBezTo>
                  <a:pt x="97184" y="184107"/>
                  <a:pt x="92054" y="178977"/>
                  <a:pt x="92054" y="172601"/>
                </a:cubicBezTo>
                <a:cubicBezTo>
                  <a:pt x="92054" y="166224"/>
                  <a:pt x="97184" y="161094"/>
                  <a:pt x="103560" y="161094"/>
                </a:cubicBezTo>
                <a:lnTo>
                  <a:pt x="115067" y="161094"/>
                </a:lnTo>
                <a:lnTo>
                  <a:pt x="115067" y="130409"/>
                </a:lnTo>
                <a:lnTo>
                  <a:pt x="103560" y="130409"/>
                </a:lnTo>
                <a:cubicBezTo>
                  <a:pt x="97184" y="130409"/>
                  <a:pt x="92054" y="125279"/>
                  <a:pt x="92054" y="118903"/>
                </a:cubicBezTo>
                <a:cubicBezTo>
                  <a:pt x="92054" y="112526"/>
                  <a:pt x="97184" y="107396"/>
                  <a:pt x="103560" y="10739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46"/>
          <p:cNvSpPr/>
          <p:nvPr/>
        </p:nvSpPr>
        <p:spPr>
          <a:xfrm>
            <a:off x="892030" y="5924606"/>
            <a:ext cx="9302557" cy="270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8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Заполняется, только если общая сумма поступлений за отчетный год </a:t>
            </a:r>
            <a:r>
              <a:rPr lang="en-US" sz="1289" b="1" dirty="0">
                <a:solidFill>
                  <a:srgbClr val="FFFFFF"/>
                </a:solidFill>
                <a:highlight>
                  <a:srgbClr val="FFFFFF">
                    <a:alpha val="2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превышает совокупный доход за 3 года </a:t>
            </a:r>
            <a:r>
              <a:rPr lang="en-US" sz="1289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(включая текущий)</a:t>
            </a:r>
            <a:endParaRPr lang="en-US" sz="1600" dirty="0"/>
          </a:p>
        </p:txBody>
      </p:sp>
      <p:sp>
        <p:nvSpPr>
          <p:cNvPr id="10" name="Text 47"/>
          <p:cNvSpPr/>
          <p:nvPr/>
        </p:nvSpPr>
        <p:spPr>
          <a:xfrm>
            <a:off x="905926" y="6352259"/>
            <a:ext cx="10424569" cy="237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6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Если не превышает — ставится </a:t>
            </a:r>
            <a:r>
              <a:rPr lang="en-US" sz="1160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отметка</a:t>
            </a:r>
            <a:r>
              <a:rPr lang="en-US" sz="116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en-US" sz="1600" dirty="0"/>
          </a:p>
        </p:txBody>
      </p:sp>
      <p:sp>
        <p:nvSpPr>
          <p:cNvPr id="11" name="Text 45"/>
          <p:cNvSpPr/>
          <p:nvPr/>
        </p:nvSpPr>
        <p:spPr>
          <a:xfrm>
            <a:off x="886318" y="5300413"/>
            <a:ext cx="10444177" cy="261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46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Графа «Сумма поступивших средств»</a:t>
            </a:r>
            <a:endParaRPr lang="en-US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522900" y="1156037"/>
            <a:ext cx="2558853" cy="138132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Данный раздел справки рекомендуется заполнять на основании информации, полученной в рамках Указания Банка России № 5798-У, которая является официальной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85947" y="4037979"/>
            <a:ext cx="1741251" cy="134241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Проценты указываются в разделе 1 «Доход от вкладов в банках и иных кредитных организациях» за отчетный период</a:t>
            </a:r>
            <a:endParaRPr lang="ru-RU" sz="1200" dirty="0"/>
          </a:p>
        </p:txBody>
      </p:sp>
      <p:sp>
        <p:nvSpPr>
          <p:cNvPr id="16" name="Shape 22"/>
          <p:cNvSpPr/>
          <p:nvPr/>
        </p:nvSpPr>
        <p:spPr>
          <a:xfrm>
            <a:off x="7666247" y="3514296"/>
            <a:ext cx="3802664" cy="1883138"/>
          </a:xfrm>
          <a:custGeom>
            <a:avLst/>
            <a:gdLst/>
            <a:ahLst/>
            <a:cxnLst/>
            <a:rect l="l" t="t" r="r" b="b"/>
            <a:pathLst>
              <a:path w="5654142" h="3567592">
                <a:moveTo>
                  <a:pt x="32730" y="0"/>
                </a:moveTo>
                <a:lnTo>
                  <a:pt x="5523212" y="0"/>
                </a:lnTo>
                <a:cubicBezTo>
                  <a:pt x="5595523" y="0"/>
                  <a:pt x="5654142" y="58620"/>
                  <a:pt x="5654142" y="130931"/>
                </a:cubicBezTo>
                <a:lnTo>
                  <a:pt x="5654142" y="3436661"/>
                </a:lnTo>
                <a:cubicBezTo>
                  <a:pt x="5654142" y="3508972"/>
                  <a:pt x="5595523" y="3567592"/>
                  <a:pt x="5523212" y="3567592"/>
                </a:cubicBezTo>
                <a:lnTo>
                  <a:pt x="32730" y="3567592"/>
                </a:lnTo>
                <a:cubicBezTo>
                  <a:pt x="14654" y="3567592"/>
                  <a:pt x="0" y="3552938"/>
                  <a:pt x="0" y="3534862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chemeClr val="bg1"/>
          </a:solidFill>
          <a:ln/>
          <a:effectLst>
            <a:outerShdw blurRad="122738" dist="81826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7" name="Shape 24"/>
          <p:cNvSpPr/>
          <p:nvPr/>
        </p:nvSpPr>
        <p:spPr>
          <a:xfrm>
            <a:off x="7716733" y="3584031"/>
            <a:ext cx="523683" cy="523683"/>
          </a:xfrm>
          <a:custGeom>
            <a:avLst/>
            <a:gdLst/>
            <a:ahLst/>
            <a:cxnLst/>
            <a:rect l="l" t="t" r="r" b="b"/>
            <a:pathLst>
              <a:path w="523683" h="523683">
                <a:moveTo>
                  <a:pt x="98191" y="0"/>
                </a:moveTo>
                <a:lnTo>
                  <a:pt x="425493" y="0"/>
                </a:lnTo>
                <a:cubicBezTo>
                  <a:pt x="479722" y="0"/>
                  <a:pt x="523683" y="43961"/>
                  <a:pt x="523683" y="98191"/>
                </a:cubicBezTo>
                <a:lnTo>
                  <a:pt x="523683" y="425493"/>
                </a:lnTo>
                <a:cubicBezTo>
                  <a:pt x="523683" y="479722"/>
                  <a:pt x="479722" y="523683"/>
                  <a:pt x="425493" y="523683"/>
                </a:cubicBezTo>
                <a:lnTo>
                  <a:pt x="98191" y="523683"/>
                </a:lnTo>
                <a:cubicBezTo>
                  <a:pt x="43961" y="523683"/>
                  <a:pt x="0" y="479722"/>
                  <a:pt x="0" y="425493"/>
                </a:cubicBezTo>
                <a:lnTo>
                  <a:pt x="0" y="98191"/>
                </a:lnTo>
                <a:cubicBezTo>
                  <a:pt x="0" y="43998"/>
                  <a:pt x="43998" y="0"/>
                  <a:pt x="98191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19" name="Shape 25"/>
          <p:cNvSpPr/>
          <p:nvPr/>
        </p:nvSpPr>
        <p:spPr>
          <a:xfrm>
            <a:off x="7855187" y="3696158"/>
            <a:ext cx="245477" cy="245477"/>
          </a:xfrm>
          <a:custGeom>
            <a:avLst/>
            <a:gdLst/>
            <a:ahLst/>
            <a:cxnLst/>
            <a:rect l="l" t="t" r="r" b="b"/>
            <a:pathLst>
              <a:path w="245477" h="245477">
                <a:moveTo>
                  <a:pt x="176053" y="197772"/>
                </a:moveTo>
                <a:lnTo>
                  <a:pt x="47705" y="69424"/>
                </a:lnTo>
                <a:cubicBezTo>
                  <a:pt x="36965" y="84478"/>
                  <a:pt x="30685" y="102889"/>
                  <a:pt x="30685" y="122738"/>
                </a:cubicBezTo>
                <a:cubicBezTo>
                  <a:pt x="30685" y="173560"/>
                  <a:pt x="71917" y="214792"/>
                  <a:pt x="122738" y="214792"/>
                </a:cubicBezTo>
                <a:cubicBezTo>
                  <a:pt x="142635" y="214792"/>
                  <a:pt x="161046" y="208511"/>
                  <a:pt x="176053" y="197772"/>
                </a:cubicBezTo>
                <a:close/>
                <a:moveTo>
                  <a:pt x="197772" y="176053"/>
                </a:moveTo>
                <a:cubicBezTo>
                  <a:pt x="208511" y="160998"/>
                  <a:pt x="214792" y="142587"/>
                  <a:pt x="214792" y="122738"/>
                </a:cubicBezTo>
                <a:cubicBezTo>
                  <a:pt x="214792" y="71917"/>
                  <a:pt x="173560" y="30685"/>
                  <a:pt x="122738" y="30685"/>
                </a:cubicBezTo>
                <a:cubicBezTo>
                  <a:pt x="102841" y="30685"/>
                  <a:pt x="84430" y="36965"/>
                  <a:pt x="69424" y="47705"/>
                </a:cubicBezTo>
                <a:lnTo>
                  <a:pt x="197772" y="176053"/>
                </a:lnTo>
                <a:close/>
                <a:moveTo>
                  <a:pt x="0" y="122738"/>
                </a:moveTo>
                <a:cubicBezTo>
                  <a:pt x="0" y="54997"/>
                  <a:pt x="54997" y="0"/>
                  <a:pt x="122738" y="0"/>
                </a:cubicBezTo>
                <a:cubicBezTo>
                  <a:pt x="190479" y="0"/>
                  <a:pt x="245477" y="54997"/>
                  <a:pt x="245477" y="122738"/>
                </a:cubicBezTo>
                <a:cubicBezTo>
                  <a:pt x="245477" y="190479"/>
                  <a:pt x="190479" y="245477"/>
                  <a:pt x="122738" y="245477"/>
                </a:cubicBezTo>
                <a:cubicBezTo>
                  <a:pt x="54997" y="245477"/>
                  <a:pt x="0" y="190479"/>
                  <a:pt x="0" y="12273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Shape 23"/>
          <p:cNvSpPr/>
          <p:nvPr/>
        </p:nvSpPr>
        <p:spPr>
          <a:xfrm flipH="1">
            <a:off x="7611850" y="3495337"/>
            <a:ext cx="54397" cy="1909167"/>
          </a:xfrm>
          <a:custGeom>
            <a:avLst/>
            <a:gdLst/>
            <a:ahLst/>
            <a:cxnLst/>
            <a:rect l="l" t="t" r="r" b="b"/>
            <a:pathLst>
              <a:path w="32730" h="3567592">
                <a:moveTo>
                  <a:pt x="32730" y="0"/>
                </a:moveTo>
                <a:lnTo>
                  <a:pt x="32730" y="0"/>
                </a:lnTo>
                <a:lnTo>
                  <a:pt x="32730" y="3567592"/>
                </a:lnTo>
                <a:lnTo>
                  <a:pt x="32730" y="3567592"/>
                </a:lnTo>
                <a:cubicBezTo>
                  <a:pt x="14654" y="3567592"/>
                  <a:pt x="0" y="3552938"/>
                  <a:pt x="0" y="3534862"/>
                </a:cubicBezTo>
                <a:lnTo>
                  <a:pt x="0" y="32730"/>
                </a:lnTo>
                <a:cubicBezTo>
                  <a:pt x="0" y="14666"/>
                  <a:pt x="14666" y="0"/>
                  <a:pt x="32730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1" name="Text 26"/>
          <p:cNvSpPr/>
          <p:nvPr/>
        </p:nvSpPr>
        <p:spPr>
          <a:xfrm>
            <a:off x="8429648" y="3548523"/>
            <a:ext cx="1963812" cy="261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46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Что НЕ указывается</a:t>
            </a:r>
            <a:endParaRPr lang="en-US" sz="1600" dirty="0"/>
          </a:p>
        </p:txBody>
      </p:sp>
      <p:sp>
        <p:nvSpPr>
          <p:cNvPr id="22" name="Shape 28"/>
          <p:cNvSpPr/>
          <p:nvPr/>
        </p:nvSpPr>
        <p:spPr>
          <a:xfrm>
            <a:off x="8514892" y="3952867"/>
            <a:ext cx="98191" cy="130921"/>
          </a:xfrm>
          <a:custGeom>
            <a:avLst/>
            <a:gdLst/>
            <a:ahLst/>
            <a:cxnLst/>
            <a:rect l="l" t="t" r="r" b="b"/>
            <a:pathLst>
              <a:path w="98191" h="130921">
                <a:moveTo>
                  <a:pt x="14089" y="18769"/>
                </a:moveTo>
                <a:cubicBezTo>
                  <a:pt x="10893" y="15572"/>
                  <a:pt x="5702" y="15572"/>
                  <a:pt x="2506" y="18769"/>
                </a:cubicBezTo>
                <a:cubicBezTo>
                  <a:pt x="-690" y="21965"/>
                  <a:pt x="-690" y="27156"/>
                  <a:pt x="2506" y="30352"/>
                </a:cubicBezTo>
                <a:lnTo>
                  <a:pt x="37640" y="65460"/>
                </a:lnTo>
                <a:lnTo>
                  <a:pt x="2531" y="100594"/>
                </a:lnTo>
                <a:cubicBezTo>
                  <a:pt x="-665" y="103791"/>
                  <a:pt x="-665" y="108981"/>
                  <a:pt x="2531" y="112178"/>
                </a:cubicBezTo>
                <a:cubicBezTo>
                  <a:pt x="5728" y="115374"/>
                  <a:pt x="10919" y="115374"/>
                  <a:pt x="14115" y="112178"/>
                </a:cubicBezTo>
                <a:lnTo>
                  <a:pt x="49223" y="77044"/>
                </a:lnTo>
                <a:lnTo>
                  <a:pt x="84357" y="112152"/>
                </a:lnTo>
                <a:cubicBezTo>
                  <a:pt x="87553" y="115348"/>
                  <a:pt x="92744" y="115348"/>
                  <a:pt x="95940" y="112152"/>
                </a:cubicBezTo>
                <a:cubicBezTo>
                  <a:pt x="99137" y="108956"/>
                  <a:pt x="99137" y="103765"/>
                  <a:pt x="95940" y="100569"/>
                </a:cubicBezTo>
                <a:lnTo>
                  <a:pt x="60807" y="65460"/>
                </a:lnTo>
                <a:lnTo>
                  <a:pt x="95915" y="30327"/>
                </a:lnTo>
                <a:cubicBezTo>
                  <a:pt x="99111" y="27130"/>
                  <a:pt x="99111" y="21939"/>
                  <a:pt x="95915" y="18743"/>
                </a:cubicBezTo>
                <a:cubicBezTo>
                  <a:pt x="92719" y="15547"/>
                  <a:pt x="87528" y="15547"/>
                  <a:pt x="84331" y="18743"/>
                </a:cubicBezTo>
                <a:lnTo>
                  <a:pt x="49223" y="53877"/>
                </a:lnTo>
                <a:lnTo>
                  <a:pt x="14089" y="18769"/>
                </a:ln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3" name="Shape 28"/>
          <p:cNvSpPr/>
          <p:nvPr/>
        </p:nvSpPr>
        <p:spPr>
          <a:xfrm>
            <a:off x="8514891" y="4211357"/>
            <a:ext cx="98191" cy="130921"/>
          </a:xfrm>
          <a:custGeom>
            <a:avLst/>
            <a:gdLst/>
            <a:ahLst/>
            <a:cxnLst/>
            <a:rect l="l" t="t" r="r" b="b"/>
            <a:pathLst>
              <a:path w="98191" h="130921">
                <a:moveTo>
                  <a:pt x="14089" y="18769"/>
                </a:moveTo>
                <a:cubicBezTo>
                  <a:pt x="10893" y="15572"/>
                  <a:pt x="5702" y="15572"/>
                  <a:pt x="2506" y="18769"/>
                </a:cubicBezTo>
                <a:cubicBezTo>
                  <a:pt x="-690" y="21965"/>
                  <a:pt x="-690" y="27156"/>
                  <a:pt x="2506" y="30352"/>
                </a:cubicBezTo>
                <a:lnTo>
                  <a:pt x="37640" y="65460"/>
                </a:lnTo>
                <a:lnTo>
                  <a:pt x="2531" y="100594"/>
                </a:lnTo>
                <a:cubicBezTo>
                  <a:pt x="-665" y="103791"/>
                  <a:pt x="-665" y="108981"/>
                  <a:pt x="2531" y="112178"/>
                </a:cubicBezTo>
                <a:cubicBezTo>
                  <a:pt x="5728" y="115374"/>
                  <a:pt x="10919" y="115374"/>
                  <a:pt x="14115" y="112178"/>
                </a:cubicBezTo>
                <a:lnTo>
                  <a:pt x="49223" y="77044"/>
                </a:lnTo>
                <a:lnTo>
                  <a:pt x="84357" y="112152"/>
                </a:lnTo>
                <a:cubicBezTo>
                  <a:pt x="87553" y="115348"/>
                  <a:pt x="92744" y="115348"/>
                  <a:pt x="95940" y="112152"/>
                </a:cubicBezTo>
                <a:cubicBezTo>
                  <a:pt x="99137" y="108956"/>
                  <a:pt x="99137" y="103765"/>
                  <a:pt x="95940" y="100569"/>
                </a:cubicBezTo>
                <a:lnTo>
                  <a:pt x="60807" y="65460"/>
                </a:lnTo>
                <a:lnTo>
                  <a:pt x="95915" y="30327"/>
                </a:lnTo>
                <a:cubicBezTo>
                  <a:pt x="99111" y="27130"/>
                  <a:pt x="99111" y="21939"/>
                  <a:pt x="95915" y="18743"/>
                </a:cubicBezTo>
                <a:cubicBezTo>
                  <a:pt x="92719" y="15547"/>
                  <a:pt x="87528" y="15547"/>
                  <a:pt x="84331" y="18743"/>
                </a:cubicBezTo>
                <a:lnTo>
                  <a:pt x="49223" y="53877"/>
                </a:lnTo>
                <a:lnTo>
                  <a:pt x="14089" y="18769"/>
                </a:ln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4" name="Shape 28"/>
          <p:cNvSpPr/>
          <p:nvPr/>
        </p:nvSpPr>
        <p:spPr>
          <a:xfrm>
            <a:off x="8518538" y="4463911"/>
            <a:ext cx="98191" cy="130921"/>
          </a:xfrm>
          <a:custGeom>
            <a:avLst/>
            <a:gdLst/>
            <a:ahLst/>
            <a:cxnLst/>
            <a:rect l="l" t="t" r="r" b="b"/>
            <a:pathLst>
              <a:path w="98191" h="130921">
                <a:moveTo>
                  <a:pt x="14089" y="18769"/>
                </a:moveTo>
                <a:cubicBezTo>
                  <a:pt x="10893" y="15572"/>
                  <a:pt x="5702" y="15572"/>
                  <a:pt x="2506" y="18769"/>
                </a:cubicBezTo>
                <a:cubicBezTo>
                  <a:pt x="-690" y="21965"/>
                  <a:pt x="-690" y="27156"/>
                  <a:pt x="2506" y="30352"/>
                </a:cubicBezTo>
                <a:lnTo>
                  <a:pt x="37640" y="65460"/>
                </a:lnTo>
                <a:lnTo>
                  <a:pt x="2531" y="100594"/>
                </a:lnTo>
                <a:cubicBezTo>
                  <a:pt x="-665" y="103791"/>
                  <a:pt x="-665" y="108981"/>
                  <a:pt x="2531" y="112178"/>
                </a:cubicBezTo>
                <a:cubicBezTo>
                  <a:pt x="5728" y="115374"/>
                  <a:pt x="10919" y="115374"/>
                  <a:pt x="14115" y="112178"/>
                </a:cubicBezTo>
                <a:lnTo>
                  <a:pt x="49223" y="77044"/>
                </a:lnTo>
                <a:lnTo>
                  <a:pt x="84357" y="112152"/>
                </a:lnTo>
                <a:cubicBezTo>
                  <a:pt x="87553" y="115348"/>
                  <a:pt x="92744" y="115348"/>
                  <a:pt x="95940" y="112152"/>
                </a:cubicBezTo>
                <a:cubicBezTo>
                  <a:pt x="99137" y="108956"/>
                  <a:pt x="99137" y="103765"/>
                  <a:pt x="95940" y="100569"/>
                </a:cubicBezTo>
                <a:lnTo>
                  <a:pt x="60807" y="65460"/>
                </a:lnTo>
                <a:lnTo>
                  <a:pt x="95915" y="30327"/>
                </a:lnTo>
                <a:cubicBezTo>
                  <a:pt x="99111" y="27130"/>
                  <a:pt x="99111" y="21939"/>
                  <a:pt x="95915" y="18743"/>
                </a:cubicBezTo>
                <a:cubicBezTo>
                  <a:pt x="92719" y="15547"/>
                  <a:pt x="87528" y="15547"/>
                  <a:pt x="84331" y="18743"/>
                </a:cubicBezTo>
                <a:lnTo>
                  <a:pt x="49223" y="53877"/>
                </a:lnTo>
                <a:lnTo>
                  <a:pt x="14089" y="18769"/>
                </a:ln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5" name="Shape 28"/>
          <p:cNvSpPr/>
          <p:nvPr/>
        </p:nvSpPr>
        <p:spPr>
          <a:xfrm>
            <a:off x="8514890" y="4698461"/>
            <a:ext cx="98191" cy="130921"/>
          </a:xfrm>
          <a:custGeom>
            <a:avLst/>
            <a:gdLst/>
            <a:ahLst/>
            <a:cxnLst/>
            <a:rect l="l" t="t" r="r" b="b"/>
            <a:pathLst>
              <a:path w="98191" h="130921">
                <a:moveTo>
                  <a:pt x="14089" y="18769"/>
                </a:moveTo>
                <a:cubicBezTo>
                  <a:pt x="10893" y="15572"/>
                  <a:pt x="5702" y="15572"/>
                  <a:pt x="2506" y="18769"/>
                </a:cubicBezTo>
                <a:cubicBezTo>
                  <a:pt x="-690" y="21965"/>
                  <a:pt x="-690" y="27156"/>
                  <a:pt x="2506" y="30352"/>
                </a:cubicBezTo>
                <a:lnTo>
                  <a:pt x="37640" y="65460"/>
                </a:lnTo>
                <a:lnTo>
                  <a:pt x="2531" y="100594"/>
                </a:lnTo>
                <a:cubicBezTo>
                  <a:pt x="-665" y="103791"/>
                  <a:pt x="-665" y="108981"/>
                  <a:pt x="2531" y="112178"/>
                </a:cubicBezTo>
                <a:cubicBezTo>
                  <a:pt x="5728" y="115374"/>
                  <a:pt x="10919" y="115374"/>
                  <a:pt x="14115" y="112178"/>
                </a:cubicBezTo>
                <a:lnTo>
                  <a:pt x="49223" y="77044"/>
                </a:lnTo>
                <a:lnTo>
                  <a:pt x="84357" y="112152"/>
                </a:lnTo>
                <a:cubicBezTo>
                  <a:pt x="87553" y="115348"/>
                  <a:pt x="92744" y="115348"/>
                  <a:pt x="95940" y="112152"/>
                </a:cubicBezTo>
                <a:cubicBezTo>
                  <a:pt x="99137" y="108956"/>
                  <a:pt x="99137" y="103765"/>
                  <a:pt x="95940" y="100569"/>
                </a:cubicBezTo>
                <a:lnTo>
                  <a:pt x="60807" y="65460"/>
                </a:lnTo>
                <a:lnTo>
                  <a:pt x="95915" y="30327"/>
                </a:lnTo>
                <a:cubicBezTo>
                  <a:pt x="99111" y="27130"/>
                  <a:pt x="99111" y="21939"/>
                  <a:pt x="95915" y="18743"/>
                </a:cubicBezTo>
                <a:cubicBezTo>
                  <a:pt x="92719" y="15547"/>
                  <a:pt x="87528" y="15547"/>
                  <a:pt x="84331" y="18743"/>
                </a:cubicBezTo>
                <a:lnTo>
                  <a:pt x="49223" y="53877"/>
                </a:lnTo>
                <a:lnTo>
                  <a:pt x="14089" y="18769"/>
                </a:ln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26" name="Text 29"/>
          <p:cNvSpPr/>
          <p:nvPr/>
        </p:nvSpPr>
        <p:spPr>
          <a:xfrm>
            <a:off x="8788181" y="3927936"/>
            <a:ext cx="1374819" cy="1849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Закрытые счета</a:t>
            </a:r>
            <a:endParaRPr lang="en-US" sz="1200" dirty="0"/>
          </a:p>
        </p:txBody>
      </p:sp>
      <p:sp>
        <p:nvSpPr>
          <p:cNvPr id="27" name="Text 32"/>
          <p:cNvSpPr/>
          <p:nvPr/>
        </p:nvSpPr>
        <p:spPr>
          <a:xfrm>
            <a:off x="8757184" y="4156791"/>
            <a:ext cx="2809966" cy="19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Специальные избирательные счета</a:t>
            </a:r>
            <a:endParaRPr lang="en-US" sz="1200" dirty="0"/>
          </a:p>
        </p:txBody>
      </p:sp>
      <p:sp>
        <p:nvSpPr>
          <p:cNvPr id="29" name="Text 35"/>
          <p:cNvSpPr/>
          <p:nvPr/>
        </p:nvSpPr>
        <p:spPr>
          <a:xfrm>
            <a:off x="8787312" y="4420770"/>
            <a:ext cx="1475929" cy="189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Ссудные счета</a:t>
            </a:r>
            <a:endParaRPr lang="en-US" sz="1200" dirty="0"/>
          </a:p>
        </p:txBody>
      </p:sp>
      <p:sp>
        <p:nvSpPr>
          <p:cNvPr id="30" name="Text 38"/>
          <p:cNvSpPr/>
          <p:nvPr/>
        </p:nvSpPr>
        <p:spPr>
          <a:xfrm>
            <a:off x="8750430" y="4635048"/>
            <a:ext cx="2791326" cy="257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Счета доверительного управления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8518538" y="4961529"/>
            <a:ext cx="98191" cy="130921"/>
          </a:xfrm>
          <a:custGeom>
            <a:avLst/>
            <a:gdLst/>
            <a:ahLst/>
            <a:cxnLst/>
            <a:rect l="l" t="t" r="r" b="b"/>
            <a:pathLst>
              <a:path w="98191" h="130921">
                <a:moveTo>
                  <a:pt x="14089" y="18769"/>
                </a:moveTo>
                <a:cubicBezTo>
                  <a:pt x="10893" y="15572"/>
                  <a:pt x="5702" y="15572"/>
                  <a:pt x="2506" y="18769"/>
                </a:cubicBezTo>
                <a:cubicBezTo>
                  <a:pt x="-690" y="21965"/>
                  <a:pt x="-690" y="27156"/>
                  <a:pt x="2506" y="30352"/>
                </a:cubicBezTo>
                <a:lnTo>
                  <a:pt x="37640" y="65460"/>
                </a:lnTo>
                <a:lnTo>
                  <a:pt x="2531" y="100594"/>
                </a:lnTo>
                <a:cubicBezTo>
                  <a:pt x="-665" y="103791"/>
                  <a:pt x="-665" y="108981"/>
                  <a:pt x="2531" y="112178"/>
                </a:cubicBezTo>
                <a:cubicBezTo>
                  <a:pt x="5728" y="115374"/>
                  <a:pt x="10919" y="115374"/>
                  <a:pt x="14115" y="112178"/>
                </a:cubicBezTo>
                <a:lnTo>
                  <a:pt x="49223" y="77044"/>
                </a:lnTo>
                <a:lnTo>
                  <a:pt x="84357" y="112152"/>
                </a:lnTo>
                <a:cubicBezTo>
                  <a:pt x="87553" y="115348"/>
                  <a:pt x="92744" y="115348"/>
                  <a:pt x="95940" y="112152"/>
                </a:cubicBezTo>
                <a:cubicBezTo>
                  <a:pt x="99137" y="108956"/>
                  <a:pt x="99137" y="103765"/>
                  <a:pt x="95940" y="100569"/>
                </a:cubicBezTo>
                <a:lnTo>
                  <a:pt x="60807" y="65460"/>
                </a:lnTo>
                <a:lnTo>
                  <a:pt x="95915" y="30327"/>
                </a:lnTo>
                <a:cubicBezTo>
                  <a:pt x="99111" y="27130"/>
                  <a:pt x="99111" y="21939"/>
                  <a:pt x="95915" y="18743"/>
                </a:cubicBezTo>
                <a:cubicBezTo>
                  <a:pt x="92719" y="15547"/>
                  <a:pt x="87528" y="15547"/>
                  <a:pt x="84331" y="18743"/>
                </a:cubicBezTo>
                <a:lnTo>
                  <a:pt x="49223" y="53877"/>
                </a:lnTo>
                <a:lnTo>
                  <a:pt x="14089" y="18769"/>
                </a:ln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32" name="Text 35"/>
          <p:cNvSpPr/>
          <p:nvPr/>
        </p:nvSpPr>
        <p:spPr>
          <a:xfrm>
            <a:off x="8769094" y="4923940"/>
            <a:ext cx="1284920" cy="1858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</a:t>
            </a:r>
            <a:r>
              <a:rPr lang="ru-RU" sz="1200" dirty="0" smtClean="0">
                <a:solidFill>
                  <a:srgbClr val="102A4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чета депо</a:t>
            </a:r>
            <a:endParaRPr lang="en-US" sz="12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4173381" y="3105435"/>
            <a:ext cx="1675641" cy="932074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63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337" b="3663"/>
          <a:stretch/>
        </p:blipFill>
        <p:spPr>
          <a:xfrm>
            <a:off x="243191" y="1108953"/>
            <a:ext cx="8754894" cy="56805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793" y="81238"/>
            <a:ext cx="11818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</a:t>
            </a:r>
            <a:r>
              <a:rPr lang="ru-RU" sz="3000" b="1" dirty="0">
                <a:solidFill>
                  <a:srgbClr val="1A365D"/>
                </a:solidFill>
              </a:rPr>
              <a:t>5</a:t>
            </a:r>
            <a:r>
              <a:rPr lang="ru-RU" sz="3000" b="1" dirty="0" smtClean="0">
                <a:solidFill>
                  <a:srgbClr val="1A365D"/>
                </a:solidFill>
              </a:rPr>
              <a:t>. </a:t>
            </a:r>
            <a:r>
              <a:rPr lang="ru-RU" sz="2400" b="1" dirty="0" smtClean="0">
                <a:solidFill>
                  <a:srgbClr val="1A365D"/>
                </a:solidFill>
              </a:rPr>
              <a:t>Сведения о ценных бумагах (5.1. акции и иное участие в коммерческих организациях и фондах, 5.2. иные ценные бумаги)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Shape 3"/>
          <p:cNvSpPr/>
          <p:nvPr/>
        </p:nvSpPr>
        <p:spPr>
          <a:xfrm>
            <a:off x="243191" y="956943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4333" r="406" b="3784"/>
          <a:stretch/>
        </p:blipFill>
        <p:spPr>
          <a:xfrm>
            <a:off x="3180945" y="2791838"/>
            <a:ext cx="5501561" cy="4066161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8929991" y="1352145"/>
            <a:ext cx="2996119" cy="257782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Указывается основание приобретения доли участия (учредительный договор, приватизация, покупка, мена, дарение, наследование и др.), а также реквизиты (дата, номер) соответствующего договора или акта, а не наименование и реквизиты договора, в рамках которого акции были зачислены на счет клиента – служащего (работника) (наименование и реквизиты договора на брокерское обслуживание и (или) депозитарного договора, и т.п.)</a:t>
            </a:r>
            <a:endParaRPr lang="ru-RU" sz="12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8767435" y="2714017"/>
            <a:ext cx="162558" cy="50583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6255383" y="4071169"/>
            <a:ext cx="2568103" cy="1556425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Уставный капитал указывается согласно учредительным документам организации по состоянию на отчетную дату.</a:t>
            </a:r>
          </a:p>
          <a:p>
            <a:pPr algn="ctr"/>
            <a:r>
              <a:rPr lang="ru-RU" sz="1200" dirty="0" smtClean="0"/>
              <a:t>Если законодательством не предусмотрено формирование уставного капитала, то указывается «0 руб.»</a:t>
            </a:r>
            <a:endParaRPr lang="ru-RU" sz="1200" dirty="0"/>
          </a:p>
        </p:txBody>
      </p:sp>
      <p:sp>
        <p:nvSpPr>
          <p:cNvPr id="15" name="Shape 4"/>
          <p:cNvSpPr/>
          <p:nvPr/>
        </p:nvSpPr>
        <p:spPr>
          <a:xfrm>
            <a:off x="8929991" y="4249227"/>
            <a:ext cx="2947482" cy="2433675"/>
          </a:xfrm>
          <a:custGeom>
            <a:avLst/>
            <a:gdLst/>
            <a:ahLst/>
            <a:cxnLst/>
            <a:rect l="l" t="t" r="r" b="b"/>
            <a:pathLst>
              <a:path w="3686175" h="4371975">
                <a:moveTo>
                  <a:pt x="38100" y="0"/>
                </a:moveTo>
                <a:lnTo>
                  <a:pt x="3648075" y="0"/>
                </a:lnTo>
                <a:cubicBezTo>
                  <a:pt x="3669103" y="0"/>
                  <a:pt x="3686175" y="17072"/>
                  <a:pt x="3686175" y="38100"/>
                </a:cubicBezTo>
                <a:lnTo>
                  <a:pt x="3686175" y="4219589"/>
                </a:lnTo>
                <a:cubicBezTo>
                  <a:pt x="3686175" y="4303749"/>
                  <a:pt x="3617949" y="4371975"/>
                  <a:pt x="3533789" y="4371975"/>
                </a:cubicBezTo>
                <a:lnTo>
                  <a:pt x="152386" y="4371975"/>
                </a:lnTo>
                <a:cubicBezTo>
                  <a:pt x="68226" y="4371975"/>
                  <a:pt x="0" y="4303749"/>
                  <a:pt x="0" y="4219589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6" name="Text 9"/>
          <p:cNvSpPr/>
          <p:nvPr/>
        </p:nvSpPr>
        <p:spPr>
          <a:xfrm>
            <a:off x="9050362" y="4318893"/>
            <a:ext cx="1857984" cy="4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200" b="1" dirty="0" smtClean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 ценным бумагам относятся:</a:t>
            </a:r>
            <a:endParaRPr lang="en-US" sz="1200" dirty="0"/>
          </a:p>
        </p:txBody>
      </p:sp>
      <p:sp>
        <p:nvSpPr>
          <p:cNvPr id="17" name="Shape 10"/>
          <p:cNvSpPr/>
          <p:nvPr/>
        </p:nvSpPr>
        <p:spPr>
          <a:xfrm>
            <a:off x="9017290" y="484938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8" name="Shape 10"/>
          <p:cNvSpPr/>
          <p:nvPr/>
        </p:nvSpPr>
        <p:spPr>
          <a:xfrm>
            <a:off x="9010758" y="507027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9" name="Shape 10"/>
          <p:cNvSpPr/>
          <p:nvPr/>
        </p:nvSpPr>
        <p:spPr>
          <a:xfrm>
            <a:off x="9010758" y="527661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0" name="Shape 10"/>
          <p:cNvSpPr/>
          <p:nvPr/>
        </p:nvSpPr>
        <p:spPr>
          <a:xfrm>
            <a:off x="9008714" y="548956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1" name="Shape 10"/>
          <p:cNvSpPr/>
          <p:nvPr/>
        </p:nvSpPr>
        <p:spPr>
          <a:xfrm>
            <a:off x="8998473" y="5709587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2" name="Shape 10"/>
          <p:cNvSpPr/>
          <p:nvPr/>
        </p:nvSpPr>
        <p:spPr>
          <a:xfrm>
            <a:off x="8998473" y="592253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3" name="TextBox 22"/>
          <p:cNvSpPr txBox="1"/>
          <p:nvPr/>
        </p:nvSpPr>
        <p:spPr>
          <a:xfrm>
            <a:off x="9128701" y="4767336"/>
            <a:ext cx="1061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</a:rPr>
              <a:t>акция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22700" y="4977450"/>
            <a:ext cx="10809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</a:rPr>
              <a:t>вексель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22700" y="5181788"/>
            <a:ext cx="1042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</a:rPr>
              <a:t>закладная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17263" y="5393755"/>
            <a:ext cx="19925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</a:rPr>
              <a:t>и</a:t>
            </a:r>
            <a:r>
              <a:rPr lang="ru-RU" sz="1400" b="1" dirty="0" smtClean="0">
                <a:solidFill>
                  <a:srgbClr val="0070C0"/>
                </a:solidFill>
              </a:rPr>
              <a:t>нвестиционный пай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04590" y="5596240"/>
            <a:ext cx="1239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</a:rPr>
              <a:t>коносамент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093490" y="5815317"/>
            <a:ext cx="1061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</a:rPr>
              <a:t>облигация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9" name="Shape 10"/>
          <p:cNvSpPr/>
          <p:nvPr/>
        </p:nvSpPr>
        <p:spPr>
          <a:xfrm>
            <a:off x="9010758" y="6121098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0" name="TextBox 29"/>
          <p:cNvSpPr txBox="1"/>
          <p:nvPr/>
        </p:nvSpPr>
        <p:spPr>
          <a:xfrm>
            <a:off x="9102858" y="6027352"/>
            <a:ext cx="2650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</a:rPr>
              <a:t>с</a:t>
            </a:r>
            <a:r>
              <a:rPr lang="ru-RU" sz="1400" b="1" dirty="0" smtClean="0">
                <a:solidFill>
                  <a:srgbClr val="0070C0"/>
                </a:solidFill>
              </a:rPr>
              <a:t>берегательный сертификат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587626" y="6137749"/>
            <a:ext cx="5113433" cy="65175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Государственный сертификат на материнский (семейный) капитал не является ценной бумагой и </a:t>
            </a:r>
            <a:r>
              <a:rPr lang="ru-RU" sz="1400" b="1" dirty="0" smtClean="0"/>
              <a:t>не подлежит указанию</a:t>
            </a:r>
            <a:endParaRPr lang="ru-RU" sz="1400" b="1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7033098" y="2283899"/>
            <a:ext cx="272812" cy="1822433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83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135" b="3663"/>
          <a:stretch/>
        </p:blipFill>
        <p:spPr>
          <a:xfrm>
            <a:off x="243191" y="1147863"/>
            <a:ext cx="9426103" cy="57101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793" y="81238"/>
            <a:ext cx="11818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</a:t>
            </a:r>
            <a:r>
              <a:rPr lang="ru-RU" sz="3000" b="1" dirty="0">
                <a:solidFill>
                  <a:srgbClr val="1A365D"/>
                </a:solidFill>
              </a:rPr>
              <a:t>6</a:t>
            </a:r>
            <a:r>
              <a:rPr lang="ru-RU" sz="3000" b="1" dirty="0" smtClean="0">
                <a:solidFill>
                  <a:srgbClr val="1A365D"/>
                </a:solidFill>
              </a:rPr>
              <a:t>. </a:t>
            </a:r>
            <a:r>
              <a:rPr lang="ru-RU" sz="2400" b="1" dirty="0" smtClean="0">
                <a:solidFill>
                  <a:srgbClr val="1A365D"/>
                </a:solidFill>
              </a:rPr>
              <a:t>Сведения об обязательствах имущественного характера (6.1. объекты недвижимого имущества, находящиеся в пользовании)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Shape 3"/>
          <p:cNvSpPr/>
          <p:nvPr/>
        </p:nvSpPr>
        <p:spPr>
          <a:xfrm>
            <a:off x="243191" y="956943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" name="Скругленный прямоугольник 4"/>
          <p:cNvSpPr/>
          <p:nvPr/>
        </p:nvSpPr>
        <p:spPr>
          <a:xfrm>
            <a:off x="3599234" y="3404680"/>
            <a:ext cx="3249038" cy="187743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Указывается недвижимое имущество (муниципальное, ведомственное, арендованное и т.п.), находящееся во временном пользовании (не в собственности), а также основание пользования (договор аренды, фактическое предоставление и другие)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684852" y="2738335"/>
            <a:ext cx="3093396" cy="161479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Все адреса, указанные на титульном листе, указываются в данном подразделе, если они находятся не в собственности, а именно: адрес регистрации, фактический адрес, временная регистрация, договор аренды и др.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0566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/>
          <a:srcRect l="-1" r="1090" b="4542"/>
          <a:stretch/>
        </p:blipFill>
        <p:spPr>
          <a:xfrm>
            <a:off x="243191" y="1187865"/>
            <a:ext cx="10669788" cy="51049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793" y="81238"/>
            <a:ext cx="11818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Раздел </a:t>
            </a:r>
            <a:r>
              <a:rPr lang="ru-RU" sz="3000" b="1" dirty="0">
                <a:solidFill>
                  <a:srgbClr val="1A365D"/>
                </a:solidFill>
              </a:rPr>
              <a:t>6</a:t>
            </a:r>
            <a:r>
              <a:rPr lang="ru-RU" sz="3000" b="1" dirty="0" smtClean="0">
                <a:solidFill>
                  <a:srgbClr val="1A365D"/>
                </a:solidFill>
              </a:rPr>
              <a:t>. </a:t>
            </a:r>
            <a:r>
              <a:rPr lang="ru-RU" sz="2400" b="1" dirty="0" smtClean="0">
                <a:solidFill>
                  <a:srgbClr val="1A365D"/>
                </a:solidFill>
              </a:rPr>
              <a:t>Сведения об обязательствах имущественного характера                                        (6.2. срочные обязательства финансового характера)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4" name="Shape 3"/>
          <p:cNvSpPr/>
          <p:nvPr/>
        </p:nvSpPr>
        <p:spPr>
          <a:xfrm>
            <a:off x="243191" y="1008200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" name="Скругленный прямоугольник 4"/>
          <p:cNvSpPr/>
          <p:nvPr/>
        </p:nvSpPr>
        <p:spPr>
          <a:xfrm>
            <a:off x="243190" y="5136205"/>
            <a:ext cx="6196521" cy="161058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В данном подразделе указывается каждое имеющееся на отчетную дату срочное обязательство финансового характера на сумму, равную или превышающую 500 000 руб.</a:t>
            </a:r>
            <a:endParaRPr lang="ru-RU" sz="1600" dirty="0"/>
          </a:p>
        </p:txBody>
      </p:sp>
      <p:sp>
        <p:nvSpPr>
          <p:cNvPr id="6" name="Shape 42"/>
          <p:cNvSpPr/>
          <p:nvPr/>
        </p:nvSpPr>
        <p:spPr>
          <a:xfrm>
            <a:off x="319926" y="5235203"/>
            <a:ext cx="486383" cy="457945"/>
          </a:xfrm>
          <a:custGeom>
            <a:avLst/>
            <a:gdLst/>
            <a:ahLst/>
            <a:cxnLst/>
            <a:rect l="l" t="t" r="r" b="b"/>
            <a:pathLst>
              <a:path w="582739" h="582739">
                <a:moveTo>
                  <a:pt x="109264" y="0"/>
                </a:moveTo>
                <a:lnTo>
                  <a:pt x="473476" y="0"/>
                </a:lnTo>
                <a:cubicBezTo>
                  <a:pt x="533820" y="0"/>
                  <a:pt x="582739" y="48919"/>
                  <a:pt x="582739" y="109264"/>
                </a:cubicBezTo>
                <a:lnTo>
                  <a:pt x="582739" y="473476"/>
                </a:lnTo>
                <a:cubicBezTo>
                  <a:pt x="582739" y="533820"/>
                  <a:pt x="533820" y="582739"/>
                  <a:pt x="473476" y="582739"/>
                </a:cubicBezTo>
                <a:lnTo>
                  <a:pt x="109264" y="582739"/>
                </a:lnTo>
                <a:cubicBezTo>
                  <a:pt x="48919" y="582739"/>
                  <a:pt x="0" y="533820"/>
                  <a:pt x="0" y="473476"/>
                </a:cubicBezTo>
                <a:lnTo>
                  <a:pt x="0" y="109264"/>
                </a:lnTo>
                <a:cubicBezTo>
                  <a:pt x="0" y="48959"/>
                  <a:pt x="48959" y="0"/>
                  <a:pt x="109264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7" name="Shape 43"/>
          <p:cNvSpPr/>
          <p:nvPr/>
        </p:nvSpPr>
        <p:spPr>
          <a:xfrm>
            <a:off x="426537" y="5327595"/>
            <a:ext cx="273159" cy="273159"/>
          </a:xfrm>
          <a:custGeom>
            <a:avLst/>
            <a:gdLst/>
            <a:ahLst/>
            <a:cxnLst/>
            <a:rect l="l" t="t" r="r" b="b"/>
            <a:pathLst>
              <a:path w="273159" h="273159">
                <a:moveTo>
                  <a:pt x="136580" y="0"/>
                </a:moveTo>
                <a:cubicBezTo>
                  <a:pt x="144422" y="0"/>
                  <a:pt x="151625" y="4321"/>
                  <a:pt x="155359" y="11204"/>
                </a:cubicBezTo>
                <a:lnTo>
                  <a:pt x="270598" y="224609"/>
                </a:lnTo>
                <a:cubicBezTo>
                  <a:pt x="274173" y="231225"/>
                  <a:pt x="274013" y="239228"/>
                  <a:pt x="270171" y="245683"/>
                </a:cubicBezTo>
                <a:cubicBezTo>
                  <a:pt x="266330" y="252139"/>
                  <a:pt x="259341" y="256087"/>
                  <a:pt x="251819" y="256087"/>
                </a:cubicBezTo>
                <a:lnTo>
                  <a:pt x="21341" y="256087"/>
                </a:lnTo>
                <a:cubicBezTo>
                  <a:pt x="13818" y="256087"/>
                  <a:pt x="6882" y="252139"/>
                  <a:pt x="2988" y="245683"/>
                </a:cubicBezTo>
                <a:cubicBezTo>
                  <a:pt x="-907" y="239228"/>
                  <a:pt x="-1014" y="231225"/>
                  <a:pt x="2561" y="224609"/>
                </a:cubicBezTo>
                <a:lnTo>
                  <a:pt x="117800" y="11204"/>
                </a:lnTo>
                <a:cubicBezTo>
                  <a:pt x="121534" y="4321"/>
                  <a:pt x="128737" y="0"/>
                  <a:pt x="136580" y="0"/>
                </a:cubicBezTo>
                <a:close/>
                <a:moveTo>
                  <a:pt x="136580" y="89630"/>
                </a:moveTo>
                <a:cubicBezTo>
                  <a:pt x="129484" y="89630"/>
                  <a:pt x="123775" y="95339"/>
                  <a:pt x="123775" y="102435"/>
                </a:cubicBezTo>
                <a:lnTo>
                  <a:pt x="123775" y="162188"/>
                </a:lnTo>
                <a:cubicBezTo>
                  <a:pt x="123775" y="169284"/>
                  <a:pt x="129484" y="174993"/>
                  <a:pt x="136580" y="174993"/>
                </a:cubicBezTo>
                <a:cubicBezTo>
                  <a:pt x="143675" y="174993"/>
                  <a:pt x="149384" y="169284"/>
                  <a:pt x="149384" y="162188"/>
                </a:cubicBezTo>
                <a:lnTo>
                  <a:pt x="149384" y="102435"/>
                </a:lnTo>
                <a:cubicBezTo>
                  <a:pt x="149384" y="95339"/>
                  <a:pt x="143675" y="89630"/>
                  <a:pt x="136580" y="89630"/>
                </a:cubicBezTo>
                <a:close/>
                <a:moveTo>
                  <a:pt x="150824" y="204869"/>
                </a:moveTo>
                <a:cubicBezTo>
                  <a:pt x="151148" y="199582"/>
                  <a:pt x="148512" y="194551"/>
                  <a:pt x="143979" y="191809"/>
                </a:cubicBezTo>
                <a:cubicBezTo>
                  <a:pt x="139446" y="189068"/>
                  <a:pt x="133766" y="189068"/>
                  <a:pt x="129234" y="191809"/>
                </a:cubicBezTo>
                <a:cubicBezTo>
                  <a:pt x="124701" y="194551"/>
                  <a:pt x="122064" y="199582"/>
                  <a:pt x="122388" y="204869"/>
                </a:cubicBezTo>
                <a:cubicBezTo>
                  <a:pt x="122064" y="210157"/>
                  <a:pt x="124701" y="215187"/>
                  <a:pt x="129234" y="217929"/>
                </a:cubicBezTo>
                <a:cubicBezTo>
                  <a:pt x="133766" y="220671"/>
                  <a:pt x="139446" y="220671"/>
                  <a:pt x="143979" y="217929"/>
                </a:cubicBezTo>
                <a:cubicBezTo>
                  <a:pt x="148512" y="215187"/>
                  <a:pt x="151148" y="210157"/>
                  <a:pt x="150824" y="20486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Скругленный прямоугольник 7"/>
          <p:cNvSpPr/>
          <p:nvPr/>
        </p:nvSpPr>
        <p:spPr>
          <a:xfrm>
            <a:off x="4640093" y="2976661"/>
            <a:ext cx="2305455" cy="143969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Указывается вторая сторона обязательства и ее правовое положение в данном обязательстве (кредитор или должник), его фамилия, имя и отчество (наименование юридического лица), адрес</a:t>
            </a:r>
            <a:endParaRPr lang="ru-RU" sz="1200" dirty="0"/>
          </a:p>
        </p:txBody>
      </p:sp>
      <p:cxnSp>
        <p:nvCxnSpPr>
          <p:cNvPr id="10" name="Прямая со стрелкой 9"/>
          <p:cNvCxnSpPr>
            <a:stCxn id="8" idx="0"/>
          </p:cNvCxnSpPr>
          <p:nvPr/>
        </p:nvCxnSpPr>
        <p:spPr>
          <a:xfrm flipV="1">
            <a:off x="5792821" y="2743199"/>
            <a:ext cx="4864" cy="23346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9027268" y="2743199"/>
            <a:ext cx="2723745" cy="334798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Участие в долевом строительстве объекта недвижимости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1200" dirty="0" smtClean="0"/>
              <a:t>До получения свидетельства о государственной регистрации объекта долевого строительства информация об имеющихся на отчетную дату обязательствах по договору долевого строительства подлежит отражению в данном подразделе. При этом не имеет значения, оформлялся ли кредитный договор с банком или иной кредитной организацией для оплаты по указанному договору.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46322" y="4464996"/>
            <a:ext cx="2373942" cy="18278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размер обязательства (оставшийся непогашенным долг с суммой процентов), который составил </a:t>
            </a:r>
            <a:r>
              <a:rPr lang="ru-RU" sz="1400" b="1" dirty="0" smtClean="0"/>
              <a:t>менее                          500 000 рублей</a:t>
            </a:r>
            <a:endParaRPr lang="ru-RU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48075" y="4513794"/>
            <a:ext cx="1770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5050"/>
                </a:solidFill>
              </a:rPr>
              <a:t>Не указывается </a:t>
            </a:r>
          </a:p>
        </p:txBody>
      </p:sp>
    </p:spTree>
    <p:extLst>
      <p:ext uri="{BB962C8B-B14F-4D97-AF65-F5344CB8AC3E}">
        <p14:creationId xmlns:p14="http://schemas.microsoft.com/office/powerpoint/2010/main" val="359935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/>
          <p:nvPr/>
        </p:nvPicPr>
        <p:blipFill rotWithShape="1">
          <a:blip r:embed="rId2"/>
          <a:srcRect b="4284"/>
          <a:stretch/>
        </p:blipFill>
        <p:spPr>
          <a:xfrm>
            <a:off x="353371" y="1321258"/>
            <a:ext cx="10200685" cy="52590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8884" y="86510"/>
            <a:ext cx="1166022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1A365D"/>
                </a:solidFill>
              </a:rPr>
              <a:t>Раздел </a:t>
            </a:r>
            <a:r>
              <a:rPr lang="ru-RU" sz="3000" b="1" dirty="0" smtClean="0">
                <a:solidFill>
                  <a:srgbClr val="1A365D"/>
                </a:solidFill>
              </a:rPr>
              <a:t>7. </a:t>
            </a:r>
            <a:r>
              <a:rPr lang="ru-RU" sz="1400" b="1" dirty="0" smtClean="0">
                <a:solidFill>
                  <a:srgbClr val="1A365D"/>
                </a:solidFill>
              </a:rPr>
              <a:t>Сведения о недвижимом имуществе, транспортных средствах, ценных бумагах, цифровых финансовых активах, цифровых правах, включающих одновременно цифровые финансовые активы и иные цифровые права, об утилитарных цифровых правах и цифровой валюте, отчужденных в течение отчетного периода в результате безвозмездной сделки</a:t>
            </a:r>
            <a:endParaRPr lang="ru-RU" sz="1400" dirty="0"/>
          </a:p>
        </p:txBody>
      </p:sp>
      <p:sp>
        <p:nvSpPr>
          <p:cNvPr id="4" name="Shape 3"/>
          <p:cNvSpPr/>
          <p:nvPr/>
        </p:nvSpPr>
        <p:spPr>
          <a:xfrm>
            <a:off x="272374" y="1125233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" name="Скругленный прямоугольник 4"/>
          <p:cNvSpPr/>
          <p:nvPr/>
        </p:nvSpPr>
        <p:spPr>
          <a:xfrm>
            <a:off x="6971490" y="4151225"/>
            <a:ext cx="4011739" cy="169261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В случае безвозмездной сделки с физическим лицом указываются его фамилия, имя и отчество (при наличии) (в именительном платеже) полностью, без сокращений в соответствии с документом, удостоверяющим личность, а также серия и номер паспорта. Также указывается актуальный адрес места регистрации физического лица либо адрес, указанный в договоре.</a:t>
            </a: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241277" y="2762655"/>
            <a:ext cx="2743200" cy="96303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Указываются основания прекращения права собственности (наименование и реквизиты (дата, номер) соответствующего договора или акта).</a:t>
            </a:r>
            <a:endParaRPr lang="ru-RU" sz="12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9036996" y="3174693"/>
            <a:ext cx="204281" cy="731895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158884" y="5992238"/>
            <a:ext cx="7023370" cy="7363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Данный раздел заполняется в результате безвозмездной сделки, а именно без получения от нее платы или иного встречного предоставления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6077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1" r="203" b="3544"/>
          <a:stretch/>
        </p:blipFill>
        <p:spPr>
          <a:xfrm>
            <a:off x="369651" y="651753"/>
            <a:ext cx="11654170" cy="58852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2448" t="8695" r="32374" b="4480"/>
          <a:stretch/>
        </p:blipFill>
        <p:spPr>
          <a:xfrm>
            <a:off x="7178319" y="651753"/>
            <a:ext cx="4952508" cy="5583678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 flipH="1" flipV="1">
            <a:off x="5603132" y="2937444"/>
            <a:ext cx="29183" cy="389107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олилиния 15"/>
          <p:cNvSpPr/>
          <p:nvPr/>
        </p:nvSpPr>
        <p:spPr>
          <a:xfrm>
            <a:off x="8961435" y="2564256"/>
            <a:ext cx="600682" cy="147175"/>
          </a:xfrm>
          <a:custGeom>
            <a:avLst/>
            <a:gdLst>
              <a:gd name="connsiteX0" fmla="*/ 0 w 223736"/>
              <a:gd name="connsiteY0" fmla="*/ 98981 h 176837"/>
              <a:gd name="connsiteX1" fmla="*/ 19455 w 223736"/>
              <a:gd name="connsiteY1" fmla="*/ 11432 h 176837"/>
              <a:gd name="connsiteX2" fmla="*/ 48638 w 223736"/>
              <a:gd name="connsiteY2" fmla="*/ 1704 h 176837"/>
              <a:gd name="connsiteX3" fmla="*/ 58366 w 223736"/>
              <a:gd name="connsiteY3" fmla="*/ 30887 h 176837"/>
              <a:gd name="connsiteX4" fmla="*/ 48638 w 223736"/>
              <a:gd name="connsiteY4" fmla="*/ 89253 h 176837"/>
              <a:gd name="connsiteX5" fmla="*/ 29183 w 223736"/>
              <a:gd name="connsiteY5" fmla="*/ 108709 h 176837"/>
              <a:gd name="connsiteX6" fmla="*/ 9727 w 223736"/>
              <a:gd name="connsiteY6" fmla="*/ 167075 h 176837"/>
              <a:gd name="connsiteX7" fmla="*/ 48638 w 223736"/>
              <a:gd name="connsiteY7" fmla="*/ 108709 h 176837"/>
              <a:gd name="connsiteX8" fmla="*/ 87549 w 223736"/>
              <a:gd name="connsiteY8" fmla="*/ 60070 h 176837"/>
              <a:gd name="connsiteX9" fmla="*/ 58366 w 223736"/>
              <a:gd name="connsiteY9" fmla="*/ 167075 h 176837"/>
              <a:gd name="connsiteX10" fmla="*/ 29183 w 223736"/>
              <a:gd name="connsiteY10" fmla="*/ 157347 h 176837"/>
              <a:gd name="connsiteX11" fmla="*/ 9727 w 223736"/>
              <a:gd name="connsiteY11" fmla="*/ 137892 h 176837"/>
              <a:gd name="connsiteX12" fmla="*/ 87549 w 223736"/>
              <a:gd name="connsiteY12" fmla="*/ 98981 h 176837"/>
              <a:gd name="connsiteX13" fmla="*/ 165370 w 223736"/>
              <a:gd name="connsiteY13" fmla="*/ 50343 h 176837"/>
              <a:gd name="connsiteX14" fmla="*/ 223736 w 223736"/>
              <a:gd name="connsiteY14" fmla="*/ 30887 h 176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3736" h="176837">
                <a:moveTo>
                  <a:pt x="0" y="98981"/>
                </a:moveTo>
                <a:cubicBezTo>
                  <a:pt x="6485" y="69798"/>
                  <a:pt x="6086" y="38171"/>
                  <a:pt x="19455" y="11432"/>
                </a:cubicBezTo>
                <a:cubicBezTo>
                  <a:pt x="24041" y="2261"/>
                  <a:pt x="39467" y="-2882"/>
                  <a:pt x="48638" y="1704"/>
                </a:cubicBezTo>
                <a:cubicBezTo>
                  <a:pt x="57809" y="6290"/>
                  <a:pt x="55123" y="21159"/>
                  <a:pt x="58366" y="30887"/>
                </a:cubicBezTo>
                <a:cubicBezTo>
                  <a:pt x="55123" y="50342"/>
                  <a:pt x="55563" y="70785"/>
                  <a:pt x="48638" y="89253"/>
                </a:cubicBezTo>
                <a:cubicBezTo>
                  <a:pt x="45418" y="97840"/>
                  <a:pt x="33285" y="100506"/>
                  <a:pt x="29183" y="108709"/>
                </a:cubicBezTo>
                <a:cubicBezTo>
                  <a:pt x="20012" y="127052"/>
                  <a:pt x="-1649" y="184138"/>
                  <a:pt x="9727" y="167075"/>
                </a:cubicBezTo>
                <a:cubicBezTo>
                  <a:pt x="22697" y="147620"/>
                  <a:pt x="32105" y="125243"/>
                  <a:pt x="48638" y="108709"/>
                </a:cubicBezTo>
                <a:cubicBezTo>
                  <a:pt x="76360" y="80986"/>
                  <a:pt x="63005" y="96884"/>
                  <a:pt x="87549" y="60070"/>
                </a:cubicBezTo>
                <a:cubicBezTo>
                  <a:pt x="97702" y="181917"/>
                  <a:pt x="135390" y="189082"/>
                  <a:pt x="58366" y="167075"/>
                </a:cubicBezTo>
                <a:cubicBezTo>
                  <a:pt x="48507" y="164258"/>
                  <a:pt x="38911" y="160590"/>
                  <a:pt x="29183" y="157347"/>
                </a:cubicBezTo>
                <a:cubicBezTo>
                  <a:pt x="22698" y="150862"/>
                  <a:pt x="6321" y="146407"/>
                  <a:pt x="9727" y="137892"/>
                </a:cubicBezTo>
                <a:cubicBezTo>
                  <a:pt x="20750" y="110333"/>
                  <a:pt x="64726" y="104687"/>
                  <a:pt x="87549" y="98981"/>
                </a:cubicBezTo>
                <a:cubicBezTo>
                  <a:pt x="121001" y="73891"/>
                  <a:pt x="127216" y="65605"/>
                  <a:pt x="165370" y="50343"/>
                </a:cubicBezTo>
                <a:cubicBezTo>
                  <a:pt x="184411" y="42727"/>
                  <a:pt x="223736" y="30887"/>
                  <a:pt x="223736" y="3088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l="35077" t="60983" r="30315" b="7803"/>
          <a:stretch/>
        </p:blipFill>
        <p:spPr bwMode="auto">
          <a:xfrm>
            <a:off x="7169285" y="3278196"/>
            <a:ext cx="4952501" cy="29864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9533929" y="3212479"/>
            <a:ext cx="2432349" cy="1143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rgbClr val="FF5050"/>
              </a:solidFill>
            </a:endParaRPr>
          </a:p>
          <a:p>
            <a:pPr algn="ctr"/>
            <a:r>
              <a:rPr lang="ru-RU" sz="1400" dirty="0" smtClean="0">
                <a:solidFill>
                  <a:srgbClr val="FF5050"/>
                </a:solidFill>
              </a:rPr>
              <a:t>Подпись обязательна</a:t>
            </a:r>
          </a:p>
          <a:p>
            <a:pPr algn="ctr"/>
            <a:r>
              <a:rPr lang="ru-RU" sz="1400" dirty="0" smtClean="0">
                <a:solidFill>
                  <a:srgbClr val="FF5050"/>
                </a:solidFill>
              </a:rPr>
              <a:t>Внимание!</a:t>
            </a:r>
          </a:p>
          <a:p>
            <a:pPr algn="ctr"/>
            <a:endParaRPr lang="ru-RU" sz="1400" dirty="0" smtClean="0">
              <a:solidFill>
                <a:srgbClr val="FF5050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Без подписи справки не принимаются</a:t>
            </a:r>
            <a:endParaRPr lang="ru-RU" sz="1400" dirty="0">
              <a:solidFill>
                <a:schemeClr val="bg1"/>
              </a:solidFill>
            </a:endParaRPr>
          </a:p>
          <a:p>
            <a:pPr algn="ctr"/>
            <a:endParaRPr lang="ru-RU" sz="1400" dirty="0">
              <a:solidFill>
                <a:srgbClr val="FF505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24287" y="3287762"/>
            <a:ext cx="2811294" cy="99253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Указанная дата должна совпадать с датой печати справки</a:t>
            </a:r>
            <a:endParaRPr lang="ru-RU" sz="1400" dirty="0"/>
          </a:p>
        </p:txBody>
      </p:sp>
      <p:sp>
        <p:nvSpPr>
          <p:cNvPr id="5" name="Shape 42"/>
          <p:cNvSpPr/>
          <p:nvPr/>
        </p:nvSpPr>
        <p:spPr>
          <a:xfrm>
            <a:off x="4459091" y="3355871"/>
            <a:ext cx="359228" cy="369957"/>
          </a:xfrm>
          <a:custGeom>
            <a:avLst/>
            <a:gdLst/>
            <a:ahLst/>
            <a:cxnLst/>
            <a:rect l="l" t="t" r="r" b="b"/>
            <a:pathLst>
              <a:path w="582739" h="582739">
                <a:moveTo>
                  <a:pt x="109264" y="0"/>
                </a:moveTo>
                <a:lnTo>
                  <a:pt x="473476" y="0"/>
                </a:lnTo>
                <a:cubicBezTo>
                  <a:pt x="533820" y="0"/>
                  <a:pt x="582739" y="48919"/>
                  <a:pt x="582739" y="109264"/>
                </a:cubicBezTo>
                <a:lnTo>
                  <a:pt x="582739" y="473476"/>
                </a:lnTo>
                <a:cubicBezTo>
                  <a:pt x="582739" y="533820"/>
                  <a:pt x="533820" y="582739"/>
                  <a:pt x="473476" y="582739"/>
                </a:cubicBezTo>
                <a:lnTo>
                  <a:pt x="109264" y="582739"/>
                </a:lnTo>
                <a:cubicBezTo>
                  <a:pt x="48919" y="582739"/>
                  <a:pt x="0" y="533820"/>
                  <a:pt x="0" y="473476"/>
                </a:cubicBezTo>
                <a:lnTo>
                  <a:pt x="0" y="109264"/>
                </a:lnTo>
                <a:cubicBezTo>
                  <a:pt x="0" y="48959"/>
                  <a:pt x="48959" y="0"/>
                  <a:pt x="109264" y="0"/>
                </a:cubicBezTo>
                <a:close/>
              </a:path>
            </a:pathLst>
          </a:custGeom>
          <a:solidFill>
            <a:srgbClr val="E53E3E"/>
          </a:solidFill>
          <a:ln/>
        </p:spPr>
      </p:sp>
      <p:sp>
        <p:nvSpPr>
          <p:cNvPr id="7" name="Shape 43"/>
          <p:cNvSpPr/>
          <p:nvPr/>
        </p:nvSpPr>
        <p:spPr>
          <a:xfrm>
            <a:off x="4536913" y="3435546"/>
            <a:ext cx="203585" cy="194859"/>
          </a:xfrm>
          <a:custGeom>
            <a:avLst/>
            <a:gdLst/>
            <a:ahLst/>
            <a:cxnLst/>
            <a:rect l="l" t="t" r="r" b="b"/>
            <a:pathLst>
              <a:path w="273159" h="273159">
                <a:moveTo>
                  <a:pt x="136580" y="0"/>
                </a:moveTo>
                <a:cubicBezTo>
                  <a:pt x="144422" y="0"/>
                  <a:pt x="151625" y="4321"/>
                  <a:pt x="155359" y="11204"/>
                </a:cubicBezTo>
                <a:lnTo>
                  <a:pt x="270598" y="224609"/>
                </a:lnTo>
                <a:cubicBezTo>
                  <a:pt x="274173" y="231225"/>
                  <a:pt x="274013" y="239228"/>
                  <a:pt x="270171" y="245683"/>
                </a:cubicBezTo>
                <a:cubicBezTo>
                  <a:pt x="266330" y="252139"/>
                  <a:pt x="259341" y="256087"/>
                  <a:pt x="251819" y="256087"/>
                </a:cubicBezTo>
                <a:lnTo>
                  <a:pt x="21341" y="256087"/>
                </a:lnTo>
                <a:cubicBezTo>
                  <a:pt x="13818" y="256087"/>
                  <a:pt x="6882" y="252139"/>
                  <a:pt x="2988" y="245683"/>
                </a:cubicBezTo>
                <a:cubicBezTo>
                  <a:pt x="-907" y="239228"/>
                  <a:pt x="-1014" y="231225"/>
                  <a:pt x="2561" y="224609"/>
                </a:cubicBezTo>
                <a:lnTo>
                  <a:pt x="117800" y="11204"/>
                </a:lnTo>
                <a:cubicBezTo>
                  <a:pt x="121534" y="4321"/>
                  <a:pt x="128737" y="0"/>
                  <a:pt x="136580" y="0"/>
                </a:cubicBezTo>
                <a:close/>
                <a:moveTo>
                  <a:pt x="136580" y="89630"/>
                </a:moveTo>
                <a:cubicBezTo>
                  <a:pt x="129484" y="89630"/>
                  <a:pt x="123775" y="95339"/>
                  <a:pt x="123775" y="102435"/>
                </a:cubicBezTo>
                <a:lnTo>
                  <a:pt x="123775" y="162188"/>
                </a:lnTo>
                <a:cubicBezTo>
                  <a:pt x="123775" y="169284"/>
                  <a:pt x="129484" y="174993"/>
                  <a:pt x="136580" y="174993"/>
                </a:cubicBezTo>
                <a:cubicBezTo>
                  <a:pt x="143675" y="174993"/>
                  <a:pt x="149384" y="169284"/>
                  <a:pt x="149384" y="162188"/>
                </a:cubicBezTo>
                <a:lnTo>
                  <a:pt x="149384" y="102435"/>
                </a:lnTo>
                <a:cubicBezTo>
                  <a:pt x="149384" y="95339"/>
                  <a:pt x="143675" y="89630"/>
                  <a:pt x="136580" y="89630"/>
                </a:cubicBezTo>
                <a:close/>
                <a:moveTo>
                  <a:pt x="150824" y="204869"/>
                </a:moveTo>
                <a:cubicBezTo>
                  <a:pt x="151148" y="199582"/>
                  <a:pt x="148512" y="194551"/>
                  <a:pt x="143979" y="191809"/>
                </a:cubicBezTo>
                <a:cubicBezTo>
                  <a:pt x="139446" y="189068"/>
                  <a:pt x="133766" y="189068"/>
                  <a:pt x="129234" y="191809"/>
                </a:cubicBezTo>
                <a:cubicBezTo>
                  <a:pt x="124701" y="194551"/>
                  <a:pt x="122064" y="199582"/>
                  <a:pt x="122388" y="204869"/>
                </a:cubicBezTo>
                <a:cubicBezTo>
                  <a:pt x="122064" y="210157"/>
                  <a:pt x="124701" y="215187"/>
                  <a:pt x="129234" y="217929"/>
                </a:cubicBezTo>
                <a:cubicBezTo>
                  <a:pt x="133766" y="220671"/>
                  <a:pt x="139446" y="220671"/>
                  <a:pt x="143979" y="217929"/>
                </a:cubicBezTo>
                <a:cubicBezTo>
                  <a:pt x="148512" y="215187"/>
                  <a:pt x="151148" y="210157"/>
                  <a:pt x="150824" y="20486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cxnSp>
        <p:nvCxnSpPr>
          <p:cNvPr id="11" name="Прямая со стрелкой 10"/>
          <p:cNvCxnSpPr/>
          <p:nvPr/>
        </p:nvCxnSpPr>
        <p:spPr>
          <a:xfrm flipV="1">
            <a:off x="7032259" y="2686513"/>
            <a:ext cx="874456" cy="60124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9280187" y="2686513"/>
            <a:ext cx="466928" cy="5259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911160" y="4280292"/>
            <a:ext cx="4100551" cy="141038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07793" y="-21778"/>
            <a:ext cx="82841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000" b="1" dirty="0" smtClean="0">
                <a:solidFill>
                  <a:srgbClr val="1A365D"/>
                </a:solidFill>
              </a:rPr>
              <a:t>Приложение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9" name="Shape 3"/>
          <p:cNvSpPr/>
          <p:nvPr/>
        </p:nvSpPr>
        <p:spPr>
          <a:xfrm>
            <a:off x="238190" y="508407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</p:spTree>
    <p:extLst>
      <p:ext uri="{BB962C8B-B14F-4D97-AF65-F5344CB8AC3E}">
        <p14:creationId xmlns:p14="http://schemas.microsoft.com/office/powerpoint/2010/main" val="272713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43"/>
          <p:cNvSpPr/>
          <p:nvPr/>
        </p:nvSpPr>
        <p:spPr>
          <a:xfrm>
            <a:off x="4537605" y="3496940"/>
            <a:ext cx="203585" cy="194859"/>
          </a:xfrm>
          <a:custGeom>
            <a:avLst/>
            <a:gdLst/>
            <a:ahLst/>
            <a:cxnLst/>
            <a:rect l="l" t="t" r="r" b="b"/>
            <a:pathLst>
              <a:path w="273159" h="273159">
                <a:moveTo>
                  <a:pt x="136580" y="0"/>
                </a:moveTo>
                <a:cubicBezTo>
                  <a:pt x="144422" y="0"/>
                  <a:pt x="151625" y="4321"/>
                  <a:pt x="155359" y="11204"/>
                </a:cubicBezTo>
                <a:lnTo>
                  <a:pt x="270598" y="224609"/>
                </a:lnTo>
                <a:cubicBezTo>
                  <a:pt x="274173" y="231225"/>
                  <a:pt x="274013" y="239228"/>
                  <a:pt x="270171" y="245683"/>
                </a:cubicBezTo>
                <a:cubicBezTo>
                  <a:pt x="266330" y="252139"/>
                  <a:pt x="259341" y="256087"/>
                  <a:pt x="251819" y="256087"/>
                </a:cubicBezTo>
                <a:lnTo>
                  <a:pt x="21341" y="256087"/>
                </a:lnTo>
                <a:cubicBezTo>
                  <a:pt x="13818" y="256087"/>
                  <a:pt x="6882" y="252139"/>
                  <a:pt x="2988" y="245683"/>
                </a:cubicBezTo>
                <a:cubicBezTo>
                  <a:pt x="-907" y="239228"/>
                  <a:pt x="-1014" y="231225"/>
                  <a:pt x="2561" y="224609"/>
                </a:cubicBezTo>
                <a:lnTo>
                  <a:pt x="117800" y="11204"/>
                </a:lnTo>
                <a:cubicBezTo>
                  <a:pt x="121534" y="4321"/>
                  <a:pt x="128737" y="0"/>
                  <a:pt x="136580" y="0"/>
                </a:cubicBezTo>
                <a:close/>
                <a:moveTo>
                  <a:pt x="136580" y="89630"/>
                </a:moveTo>
                <a:cubicBezTo>
                  <a:pt x="129484" y="89630"/>
                  <a:pt x="123775" y="95339"/>
                  <a:pt x="123775" y="102435"/>
                </a:cubicBezTo>
                <a:lnTo>
                  <a:pt x="123775" y="162188"/>
                </a:lnTo>
                <a:cubicBezTo>
                  <a:pt x="123775" y="169284"/>
                  <a:pt x="129484" y="174993"/>
                  <a:pt x="136580" y="174993"/>
                </a:cubicBezTo>
                <a:cubicBezTo>
                  <a:pt x="143675" y="174993"/>
                  <a:pt x="149384" y="169284"/>
                  <a:pt x="149384" y="162188"/>
                </a:cubicBezTo>
                <a:lnTo>
                  <a:pt x="149384" y="102435"/>
                </a:lnTo>
                <a:cubicBezTo>
                  <a:pt x="149384" y="95339"/>
                  <a:pt x="143675" y="89630"/>
                  <a:pt x="136580" y="89630"/>
                </a:cubicBezTo>
                <a:close/>
                <a:moveTo>
                  <a:pt x="150824" y="204869"/>
                </a:moveTo>
                <a:cubicBezTo>
                  <a:pt x="151148" y="199582"/>
                  <a:pt x="148512" y="194551"/>
                  <a:pt x="143979" y="191809"/>
                </a:cubicBezTo>
                <a:cubicBezTo>
                  <a:pt x="139446" y="189068"/>
                  <a:pt x="133766" y="189068"/>
                  <a:pt x="129234" y="191809"/>
                </a:cubicBezTo>
                <a:cubicBezTo>
                  <a:pt x="124701" y="194551"/>
                  <a:pt x="122064" y="199582"/>
                  <a:pt x="122388" y="204869"/>
                </a:cubicBezTo>
                <a:cubicBezTo>
                  <a:pt x="122064" y="210157"/>
                  <a:pt x="124701" y="215187"/>
                  <a:pt x="129234" y="217929"/>
                </a:cubicBezTo>
                <a:cubicBezTo>
                  <a:pt x="133766" y="220671"/>
                  <a:pt x="139446" y="220671"/>
                  <a:pt x="143979" y="217929"/>
                </a:cubicBezTo>
                <a:cubicBezTo>
                  <a:pt x="148512" y="215187"/>
                  <a:pt x="151148" y="210157"/>
                  <a:pt x="150824" y="20486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Box 11"/>
          <p:cNvSpPr txBox="1"/>
          <p:nvPr/>
        </p:nvSpPr>
        <p:spPr>
          <a:xfrm>
            <a:off x="197708" y="46169"/>
            <a:ext cx="788081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1A365D"/>
                </a:solidFill>
              </a:rPr>
              <a:t>Методические рекомендации:</a:t>
            </a:r>
            <a:endParaRPr lang="ru-RU" dirty="0"/>
          </a:p>
        </p:txBody>
      </p:sp>
      <p:sp>
        <p:nvSpPr>
          <p:cNvPr id="47" name="Shape 3"/>
          <p:cNvSpPr/>
          <p:nvPr/>
        </p:nvSpPr>
        <p:spPr>
          <a:xfrm>
            <a:off x="272374" y="576354"/>
            <a:ext cx="1016000" cy="47625"/>
          </a:xfrm>
          <a:custGeom>
            <a:avLst/>
            <a:gdLst/>
            <a:ahLst/>
            <a:cxnLst/>
            <a:rect l="l" t="t" r="r" b="b"/>
            <a:pathLst>
              <a:path w="1016000" h="47625">
                <a:moveTo>
                  <a:pt x="23813" y="0"/>
                </a:moveTo>
                <a:lnTo>
                  <a:pt x="992188" y="0"/>
                </a:lnTo>
                <a:cubicBezTo>
                  <a:pt x="1005330" y="0"/>
                  <a:pt x="1016000" y="10670"/>
                  <a:pt x="1016000" y="23813"/>
                </a:cubicBezTo>
                <a:lnTo>
                  <a:pt x="1016000" y="23813"/>
                </a:lnTo>
                <a:cubicBezTo>
                  <a:pt x="1016000" y="36955"/>
                  <a:pt x="1005330" y="47625"/>
                  <a:pt x="992188" y="47625"/>
                </a:cubicBezTo>
                <a:lnTo>
                  <a:pt x="23813" y="47625"/>
                </a:lnTo>
                <a:cubicBezTo>
                  <a:pt x="10670" y="47625"/>
                  <a:pt x="0" y="36955"/>
                  <a:pt x="0" y="23813"/>
                </a:cubicBezTo>
                <a:lnTo>
                  <a:pt x="0" y="23813"/>
                </a:lnTo>
                <a:cubicBezTo>
                  <a:pt x="0" y="10670"/>
                  <a:pt x="10670" y="0"/>
                  <a:pt x="2381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pic>
        <p:nvPicPr>
          <p:cNvPr id="50" name="Рисунок 49"/>
          <p:cNvPicPr/>
          <p:nvPr/>
        </p:nvPicPr>
        <p:blipFill rotWithShape="1">
          <a:blip r:embed="rId2"/>
          <a:srcRect l="734" t="11666" r="711" b="13636"/>
          <a:stretch/>
        </p:blipFill>
        <p:spPr bwMode="auto">
          <a:xfrm>
            <a:off x="272374" y="855691"/>
            <a:ext cx="9270460" cy="5325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1" name="Рисунок 50"/>
          <p:cNvPicPr/>
          <p:nvPr/>
        </p:nvPicPr>
        <p:blipFill rotWithShape="1">
          <a:blip r:embed="rId3"/>
          <a:srcRect l="14219" t="33188" r="34098" b="45894"/>
          <a:stretch/>
        </p:blipFill>
        <p:spPr>
          <a:xfrm>
            <a:off x="622570" y="2948298"/>
            <a:ext cx="9105090" cy="3488321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1973272" y="1777150"/>
            <a:ext cx="596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https://mintrud.gov.ru/ministry/anticorruption/Methods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4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2232</Words>
  <Application>Microsoft Office PowerPoint</Application>
  <PresentationFormat>Широкоэкранный</PresentationFormat>
  <Paragraphs>230</Paragraphs>
  <Slides>22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Calibri</vt:lpstr>
      <vt:lpstr>Quattrocento Sans</vt:lpstr>
      <vt:lpstr>Times New Roman</vt:lpstr>
      <vt:lpstr>Wingdings</vt:lpstr>
      <vt:lpstr>Arial</vt:lpstr>
      <vt:lpstr>MiSans</vt:lpstr>
      <vt:lpstr>Custom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Moonshot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Памятка-презентация для граждан, поступающих на гражданскую службу</dc:title>
  <dc:subject>Памятка-презентация для граждан, поступающих на гражданскую службу</dc:subject>
  <dc:creator>Kimi</dc:creator>
  <cp:lastModifiedBy>Метченко Людмила Юрьевна</cp:lastModifiedBy>
  <cp:revision>103</cp:revision>
  <cp:lastPrinted>2026-04-23T06:00:45Z</cp:lastPrinted>
  <dcterms:created xsi:type="dcterms:W3CDTF">2026-04-09T23:07:04Z</dcterms:created>
  <dcterms:modified xsi:type="dcterms:W3CDTF">2026-04-30T02:48:55Z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{"Label":"Памятка-презентация для граждан, поступающих на гражданскую службу","ContentProducer":"001191110108MACG2KBH8F10000","ProduceID":"19d747e2-3b62-8cef-8000-0000d196f0a4","ReservedCode1":"","ContentPropagator":"001191110108MACG2KBH8F20000","Propagat</vt:lpwstr>
  </property>
</Properties>
</file>